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257" r:id="rId2"/>
    <p:sldId id="259" r:id="rId3"/>
    <p:sldId id="262" r:id="rId4"/>
    <p:sldId id="261" r:id="rId5"/>
    <p:sldId id="256" r:id="rId6"/>
    <p:sldId id="277" r:id="rId7"/>
    <p:sldId id="258" r:id="rId8"/>
    <p:sldId id="260" r:id="rId9"/>
    <p:sldId id="267" r:id="rId10"/>
    <p:sldId id="271" r:id="rId11"/>
    <p:sldId id="268" r:id="rId12"/>
    <p:sldId id="272" r:id="rId13"/>
    <p:sldId id="275" r:id="rId14"/>
    <p:sldId id="273" r:id="rId15"/>
    <p:sldId id="284" r:id="rId16"/>
    <p:sldId id="274" r:id="rId17"/>
    <p:sldId id="288" r:id="rId18"/>
    <p:sldId id="289" r:id="rId19"/>
    <p:sldId id="290" r:id="rId20"/>
    <p:sldId id="291" r:id="rId21"/>
    <p:sldId id="263" r:id="rId22"/>
    <p:sldId id="264" r:id="rId23"/>
    <p:sldId id="265" r:id="rId24"/>
    <p:sldId id="276" r:id="rId25"/>
    <p:sldId id="266" r:id="rId26"/>
    <p:sldId id="280" r:id="rId27"/>
    <p:sldId id="283" r:id="rId28"/>
    <p:sldId id="282" r:id="rId29"/>
    <p:sldId id="285" r:id="rId30"/>
    <p:sldId id="286" r:id="rId31"/>
    <p:sldId id="287" r:id="rId32"/>
    <p:sldId id="269" r:id="rId33"/>
    <p:sldId id="270" r:id="rId34"/>
    <p:sldId id="278" r:id="rId35"/>
    <p:sldId id="279" r:id="rId36"/>
    <p:sldId id="2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44"/>
  </p:normalViewPr>
  <p:slideViewPr>
    <p:cSldViewPr snapToGrid="0" snapToObjects="1">
      <p:cViewPr>
        <p:scale>
          <a:sx n="81" d="100"/>
          <a:sy n="81" d="100"/>
        </p:scale>
        <p:origin x="14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EA885-E308-FE48-95EB-E23DA9D1B2E3}" type="datetimeFigureOut">
              <a:rPr lang="en-US" smtClean="0"/>
              <a:t>9/5/18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6B712-6C6E-7949-9254-6A939D6773C7}" type="slidenum">
              <a:rPr lang="en-US" smtClean="0"/>
              <a:t>‹#›</a:t>
            </a:fld>
            <a:endParaRPr lang="en-US"/>
          </a:p>
        </p:txBody>
      </p:sp>
    </p:spTree>
    <p:extLst>
      <p:ext uri="{BB962C8B-B14F-4D97-AF65-F5344CB8AC3E}">
        <p14:creationId xmlns:p14="http://schemas.microsoft.com/office/powerpoint/2010/main" val="1884548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last week, I mentioned dropping fridge-sized bodies onto comets- the Huygens probe</a:t>
            </a:r>
            <a:r>
              <a:rPr lang="en-US" baseline="0" dirty="0" smtClean="0"/>
              <a:t> (we’ll hear about him later) was dropped into Titan’s (moon of Saturn) atmosphere to see how far it would get before the atmospheric pressure crushed it</a:t>
            </a:r>
            <a:endParaRPr lang="en-US" dirty="0" smtClean="0"/>
          </a:p>
          <a:p>
            <a:r>
              <a:rPr lang="en-US" dirty="0" smtClean="0"/>
              <a:t>https://</a:t>
            </a:r>
            <a:r>
              <a:rPr lang="en-US" dirty="0" err="1" smtClean="0"/>
              <a:t>www.livescience.com</a:t>
            </a:r>
            <a:r>
              <a:rPr lang="en-US" dirty="0" smtClean="0"/>
              <a:t>/63497-saturn-high-altitude-hexagon-vortex.html</a:t>
            </a:r>
          </a:p>
          <a:p>
            <a:r>
              <a:rPr lang="en-US" dirty="0" smtClean="0"/>
              <a:t>https://</a:t>
            </a:r>
            <a:r>
              <a:rPr lang="en-US" dirty="0" err="1" smtClean="0"/>
              <a:t>www.space.com</a:t>
            </a:r>
            <a:r>
              <a:rPr lang="en-US" dirty="0" smtClean="0"/>
              <a:t>/41713-bizarre-saturn-hexagon-180-miles-tall.html</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a:t>
            </a:fld>
            <a:endParaRPr lang="en-US"/>
          </a:p>
        </p:txBody>
      </p:sp>
    </p:spTree>
    <p:extLst>
      <p:ext uri="{BB962C8B-B14F-4D97-AF65-F5344CB8AC3E}">
        <p14:creationId xmlns:p14="http://schemas.microsoft.com/office/powerpoint/2010/main" val="367455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you’re an enormous stick figure standing on an entirely green globe</a:t>
            </a:r>
          </a:p>
          <a:p>
            <a:r>
              <a:rPr lang="en-US" dirty="0" smtClean="0"/>
              <a:t>You look up through a</a:t>
            </a:r>
            <a:r>
              <a:rPr lang="en-US" baseline="0" dirty="0" smtClean="0"/>
              <a:t> thinner chunk of atmosphere than if you looked directly out over your horizon. The atmosphere is really good at scattering blue light and bad at scattering red.. The more atmosphere is on your line of sight, the more blue light gets scattered and the less red does, so you see more red when looking through more atmosphere</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15</a:t>
            </a:fld>
            <a:endParaRPr lang="en-US"/>
          </a:p>
        </p:txBody>
      </p:sp>
    </p:spTree>
    <p:extLst>
      <p:ext uri="{BB962C8B-B14F-4D97-AF65-F5344CB8AC3E}">
        <p14:creationId xmlns:p14="http://schemas.microsoft.com/office/powerpoint/2010/main" val="265989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took me a long time to find this photo. It shows scattering, reflection, and absorption</a:t>
            </a:r>
          </a:p>
          <a:p>
            <a:r>
              <a:rPr lang="en-US" dirty="0" smtClean="0"/>
              <a:t>https://</a:t>
            </a:r>
            <a:r>
              <a:rPr lang="en-US" dirty="0" err="1" smtClean="0"/>
              <a:t>www.pexels.com</a:t>
            </a:r>
            <a:r>
              <a:rPr lang="en-US" dirty="0" smtClean="0"/>
              <a:t>/photo/sea-sky-sunset-water-8101/</a:t>
            </a:r>
          </a:p>
          <a:p>
            <a:r>
              <a:rPr lang="en-US" dirty="0" smtClean="0"/>
              <a:t>The</a:t>
            </a:r>
            <a:r>
              <a:rPr lang="en-US" baseline="0" dirty="0" smtClean="0"/>
              <a:t> atmosphere is really good at scattering blue light, and red light is scattered the least. At sunset, </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16</a:t>
            </a:fld>
            <a:endParaRPr lang="en-US"/>
          </a:p>
        </p:txBody>
      </p:sp>
    </p:spTree>
    <p:extLst>
      <p:ext uri="{BB962C8B-B14F-4D97-AF65-F5344CB8AC3E}">
        <p14:creationId xmlns:p14="http://schemas.microsoft.com/office/powerpoint/2010/main" val="85829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people.eecs.berkeley.edu</a:t>
            </a:r>
            <a:r>
              <a:rPr lang="en-US" dirty="0" smtClean="0"/>
              <a:t>/~cecilia77/graphics/a6/</a:t>
            </a:r>
          </a:p>
          <a:p>
            <a:r>
              <a:rPr lang="en-US" dirty="0" smtClean="0"/>
              <a:t>Humans</a:t>
            </a:r>
            <a:r>
              <a:rPr lang="en-US" baseline="0" dirty="0" smtClean="0"/>
              <a:t> have red, green, and blue receptors in our eyes. Different balances of sensitivity to each color can lead to differing color vision from person to person! If we aren’t sensitive to red, sunsets could look a bit different</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18</a:t>
            </a:fld>
            <a:endParaRPr lang="en-US"/>
          </a:p>
        </p:txBody>
      </p:sp>
    </p:spTree>
    <p:extLst>
      <p:ext uri="{BB962C8B-B14F-4D97-AF65-F5344CB8AC3E}">
        <p14:creationId xmlns:p14="http://schemas.microsoft.com/office/powerpoint/2010/main" val="174159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Deuteranopia</a:t>
            </a:r>
            <a:r>
              <a:rPr lang="en-US" dirty="0" smtClean="0"/>
              <a:t> </a:t>
            </a:r>
            <a:r>
              <a:rPr lang="mr-IN" dirty="0" smtClean="0"/>
              <a:t>–</a:t>
            </a:r>
            <a:r>
              <a:rPr lang="en-US" baseline="0" dirty="0" smtClean="0"/>
              <a:t>called “red-green colorblindness,” it’s either the green or red cones that detect at lower levels, but the end effect is the same; red and green are indistinguishable</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19</a:t>
            </a:fld>
            <a:endParaRPr lang="en-US"/>
          </a:p>
        </p:txBody>
      </p:sp>
    </p:spTree>
    <p:extLst>
      <p:ext uri="{BB962C8B-B14F-4D97-AF65-F5344CB8AC3E}">
        <p14:creationId xmlns:p14="http://schemas.microsoft.com/office/powerpoint/2010/main" val="1171209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were more sensitive </a:t>
            </a:r>
            <a:r>
              <a:rPr lang="en-US" smtClean="0"/>
              <a:t>to blues/purples,</a:t>
            </a:r>
            <a:r>
              <a:rPr lang="en-US" baseline="0" smtClean="0"/>
              <a:t> perhaps</a:t>
            </a:r>
            <a:endParaRPr lang="en-US"/>
          </a:p>
        </p:txBody>
      </p:sp>
      <p:sp>
        <p:nvSpPr>
          <p:cNvPr id="4" name="Slide Number Placeholder 3"/>
          <p:cNvSpPr>
            <a:spLocks noGrp="1"/>
          </p:cNvSpPr>
          <p:nvPr>
            <p:ph type="sldNum" sz="quarter" idx="10"/>
          </p:nvPr>
        </p:nvSpPr>
        <p:spPr/>
        <p:txBody>
          <a:bodyPr/>
          <a:lstStyle/>
          <a:p>
            <a:fld id="{6436B712-6C6E-7949-9254-6A939D6773C7}" type="slidenum">
              <a:rPr lang="en-US" smtClean="0"/>
              <a:t>20</a:t>
            </a:fld>
            <a:endParaRPr lang="en-US"/>
          </a:p>
        </p:txBody>
      </p:sp>
    </p:spTree>
    <p:extLst>
      <p:ext uri="{BB962C8B-B14F-4D97-AF65-F5344CB8AC3E}">
        <p14:creationId xmlns:p14="http://schemas.microsoft.com/office/powerpoint/2010/main" val="1474471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skywaterland.com</a:t>
            </a:r>
            <a:r>
              <a:rPr lang="en-US" dirty="0" smtClean="0"/>
              <a:t>/</a:t>
            </a:r>
            <a:r>
              <a:rPr lang="en-US" dirty="0" err="1" smtClean="0"/>
              <a:t>Ireland.html</a:t>
            </a:r>
            <a:endParaRPr lang="en-US" dirty="0" smtClean="0"/>
          </a:p>
          <a:p>
            <a:r>
              <a:rPr lang="en-US" dirty="0" smtClean="0"/>
              <a:t>And the hair, yes https://</a:t>
            </a:r>
            <a:r>
              <a:rPr lang="en-US" dirty="0" err="1" smtClean="0"/>
              <a:t>www.businessinsider.com</a:t>
            </a:r>
            <a:r>
              <a:rPr lang="en-US" dirty="0" smtClean="0"/>
              <a:t>/baby-rainbow-hair-perfect-for-festivals-2018-3?r=UK&amp;IR=T</a:t>
            </a:r>
          </a:p>
          <a:p>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22</a:t>
            </a:fld>
            <a:endParaRPr lang="en-US"/>
          </a:p>
        </p:txBody>
      </p:sp>
    </p:spTree>
    <p:extLst>
      <p:ext uri="{BB962C8B-B14F-4D97-AF65-F5344CB8AC3E}">
        <p14:creationId xmlns:p14="http://schemas.microsoft.com/office/powerpoint/2010/main" val="21596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www.inprentus.com</a:t>
            </a:r>
            <a:r>
              <a:rPr lang="en-US" dirty="0" smtClean="0"/>
              <a:t>/diffraction-gratings/ (not an advertisement;</a:t>
            </a:r>
            <a:r>
              <a:rPr lang="en-US" baseline="0" dirty="0" smtClean="0"/>
              <a:t> got result from GIS)</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23</a:t>
            </a:fld>
            <a:endParaRPr lang="en-US"/>
          </a:p>
        </p:txBody>
      </p:sp>
    </p:spTree>
    <p:extLst>
      <p:ext uri="{BB962C8B-B14F-4D97-AF65-F5344CB8AC3E}">
        <p14:creationId xmlns:p14="http://schemas.microsoft.com/office/powerpoint/2010/main" val="2007441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one of those infuriating questions- obviously we know what light is, we interact with it all the time! But </a:t>
            </a:r>
            <a:r>
              <a:rPr lang="mr-IN" baseline="0" dirty="0" smtClean="0"/>
              <a:t>…</a:t>
            </a:r>
            <a:r>
              <a:rPr lang="en-US" baseline="0" dirty="0" smtClean="0"/>
              <a:t> what is it?</a:t>
            </a:r>
            <a:endParaRPr lang="en-US" dirty="0" smtClean="0"/>
          </a:p>
          <a:p>
            <a:r>
              <a:rPr lang="en-US" dirty="0" smtClean="0"/>
              <a:t>https://</a:t>
            </a:r>
            <a:r>
              <a:rPr lang="en-US" dirty="0" err="1" smtClean="0"/>
              <a:t>www.wired.com</a:t>
            </a:r>
            <a:r>
              <a:rPr lang="en-US" dirty="0" smtClean="0"/>
              <a:t>/2013/07/is-light-a-wave-or-a-particle/</a:t>
            </a:r>
          </a:p>
          <a:p>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24</a:t>
            </a:fld>
            <a:endParaRPr lang="en-US"/>
          </a:p>
        </p:txBody>
      </p:sp>
    </p:spTree>
    <p:extLst>
      <p:ext uri="{BB962C8B-B14F-4D97-AF65-F5344CB8AC3E}">
        <p14:creationId xmlns:p14="http://schemas.microsoft.com/office/powerpoint/2010/main" val="1720179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abcnews.go.com</a:t>
            </a:r>
            <a:r>
              <a:rPr lang="en-US" dirty="0" smtClean="0"/>
              <a:t>/Lifestyle/photos/surfing-dogs-hang-10-charity-25838539/image-25839087</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25</a:t>
            </a:fld>
            <a:endParaRPr lang="en-US"/>
          </a:p>
        </p:txBody>
      </p:sp>
    </p:spTree>
    <p:extLst>
      <p:ext uri="{BB962C8B-B14F-4D97-AF65-F5344CB8AC3E}">
        <p14:creationId xmlns:p14="http://schemas.microsoft.com/office/powerpoint/2010/main" val="1886691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28</a:t>
            </a:fld>
            <a:endParaRPr lang="en-US"/>
          </a:p>
        </p:txBody>
      </p:sp>
    </p:spTree>
    <p:extLst>
      <p:ext uri="{BB962C8B-B14F-4D97-AF65-F5344CB8AC3E}">
        <p14:creationId xmlns:p14="http://schemas.microsoft.com/office/powerpoint/2010/main" val="108572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www.nature.com</a:t>
            </a:r>
            <a:r>
              <a:rPr lang="en-US" dirty="0" smtClean="0"/>
              <a:t>/articles/s41467-018-06017-3</a:t>
            </a:r>
          </a:p>
          <a:p>
            <a:r>
              <a:rPr lang="en-US" dirty="0" smtClean="0"/>
              <a:t>https://</a:t>
            </a:r>
            <a:r>
              <a:rPr lang="en-US" dirty="0" err="1" smtClean="0"/>
              <a:t>www.esa.int</a:t>
            </a:r>
            <a:r>
              <a:rPr lang="en-US" dirty="0" smtClean="0"/>
              <a:t>/</a:t>
            </a:r>
            <a:r>
              <a:rPr lang="en-US" dirty="0" err="1" smtClean="0"/>
              <a:t>Our_Activities</a:t>
            </a:r>
            <a:r>
              <a:rPr lang="en-US" dirty="0" smtClean="0"/>
              <a:t>/</a:t>
            </a:r>
            <a:r>
              <a:rPr lang="en-US" dirty="0" err="1" smtClean="0"/>
              <a:t>Space_Science</a:t>
            </a:r>
            <a:r>
              <a:rPr lang="en-US" dirty="0" smtClean="0"/>
              <a:t>/Cassini-Huygens/</a:t>
            </a:r>
            <a:r>
              <a:rPr lang="en-US" dirty="0" err="1" smtClean="0"/>
              <a:t>Saturn_s_atmosphere</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2</a:t>
            </a:fld>
            <a:endParaRPr lang="en-US"/>
          </a:p>
        </p:txBody>
      </p:sp>
    </p:spTree>
    <p:extLst>
      <p:ext uri="{BB962C8B-B14F-4D97-AF65-F5344CB8AC3E}">
        <p14:creationId xmlns:p14="http://schemas.microsoft.com/office/powerpoint/2010/main" val="660626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temperatures corresponding to the wavelength</a:t>
            </a:r>
            <a:r>
              <a:rPr lang="en-US" baseline="0" dirty="0" smtClean="0"/>
              <a:t> scale above, not the sizes of things listed</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31</a:t>
            </a:fld>
            <a:endParaRPr lang="en-US"/>
          </a:p>
        </p:txBody>
      </p:sp>
    </p:spTree>
    <p:extLst>
      <p:ext uri="{BB962C8B-B14F-4D97-AF65-F5344CB8AC3E}">
        <p14:creationId xmlns:p14="http://schemas.microsoft.com/office/powerpoint/2010/main" val="1910201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Think/pair/share?</a:t>
            </a:r>
          </a:p>
          <a:p>
            <a:r>
              <a:rPr lang="en-US" dirty="0" smtClean="0"/>
              <a:t>https://</a:t>
            </a:r>
            <a:r>
              <a:rPr lang="en-US" dirty="0" err="1" smtClean="0"/>
              <a:t>www.nasa.gov</a:t>
            </a:r>
            <a:r>
              <a:rPr lang="en-US" dirty="0" smtClean="0"/>
              <a:t>/content/</a:t>
            </a:r>
            <a:r>
              <a:rPr lang="en-US" dirty="0" err="1" smtClean="0"/>
              <a:t>goddard</a:t>
            </a:r>
            <a:r>
              <a:rPr lang="en-US" dirty="0" smtClean="0"/>
              <a:t>/</a:t>
            </a:r>
            <a:r>
              <a:rPr lang="en-US" dirty="0" err="1" smtClean="0"/>
              <a:t>sdo</a:t>
            </a:r>
            <a:r>
              <a:rPr lang="en-US" dirty="0" smtClean="0"/>
              <a:t>/wheel-of-colorful-sun-sdo5/</a:t>
            </a:r>
          </a:p>
        </p:txBody>
      </p:sp>
      <p:sp>
        <p:nvSpPr>
          <p:cNvPr id="4" name="Slide Number Placeholder 3"/>
          <p:cNvSpPr>
            <a:spLocks noGrp="1"/>
          </p:cNvSpPr>
          <p:nvPr>
            <p:ph type="sldNum" sz="quarter" idx="10"/>
          </p:nvPr>
        </p:nvSpPr>
        <p:spPr/>
        <p:txBody>
          <a:bodyPr/>
          <a:lstStyle/>
          <a:p>
            <a:fld id="{6436B712-6C6E-7949-9254-6A939D6773C7}" type="slidenum">
              <a:rPr lang="en-US" smtClean="0"/>
              <a:t>34</a:t>
            </a:fld>
            <a:endParaRPr lang="en-US"/>
          </a:p>
        </p:txBody>
      </p:sp>
    </p:spTree>
    <p:extLst>
      <p:ext uri="{BB962C8B-B14F-4D97-AF65-F5344CB8AC3E}">
        <p14:creationId xmlns:p14="http://schemas.microsoft.com/office/powerpoint/2010/main" val="1672859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web.calpoly.edu</a:t>
            </a:r>
            <a:r>
              <a:rPr lang="en-US" dirty="0" smtClean="0"/>
              <a:t>/~</a:t>
            </a:r>
            <a:r>
              <a:rPr lang="en-US" dirty="0" err="1" smtClean="0"/>
              <a:t>rfield</a:t>
            </a:r>
            <a:r>
              <a:rPr lang="en-US" dirty="0" smtClean="0"/>
              <a:t>/</a:t>
            </a:r>
            <a:r>
              <a:rPr lang="en-US" dirty="0" err="1" smtClean="0"/>
              <a:t>Thermalstructure.htm</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35</a:t>
            </a:fld>
            <a:endParaRPr lang="en-US"/>
          </a:p>
        </p:txBody>
      </p:sp>
    </p:spTree>
    <p:extLst>
      <p:ext uri="{BB962C8B-B14F-4D97-AF65-F5344CB8AC3E}">
        <p14:creationId xmlns:p14="http://schemas.microsoft.com/office/powerpoint/2010/main" val="1151463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everwideningcircles.com</a:t>
            </a:r>
            <a:r>
              <a:rPr lang="en-US" dirty="0" smtClean="0"/>
              <a:t>/2018/03/14/why-are-plants-green/</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36</a:t>
            </a:fld>
            <a:endParaRPr lang="en-US"/>
          </a:p>
        </p:txBody>
      </p:sp>
    </p:spTree>
    <p:extLst>
      <p:ext uri="{BB962C8B-B14F-4D97-AF65-F5344CB8AC3E}">
        <p14:creationId xmlns:p14="http://schemas.microsoft.com/office/powerpoint/2010/main" val="25060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are we learning this in an astronomy class? Because it’s light!!! </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6</a:t>
            </a:fld>
            <a:endParaRPr lang="en-US"/>
          </a:p>
        </p:txBody>
      </p:sp>
    </p:spTree>
    <p:extLst>
      <p:ext uri="{BB962C8B-B14F-4D97-AF65-F5344CB8AC3E}">
        <p14:creationId xmlns:p14="http://schemas.microsoft.com/office/powerpoint/2010/main" val="39860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now 25% through the course!</a:t>
            </a:r>
          </a:p>
          <a:p>
            <a:r>
              <a:rPr lang="en-US" dirty="0" smtClean="0"/>
              <a:t>Last time we talked</a:t>
            </a:r>
            <a:r>
              <a:rPr lang="en-US" baseline="0" dirty="0" smtClean="0"/>
              <a:t> about forms of energy: kinetic, potential, and I mentioned radiative was next- here we go</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7</a:t>
            </a:fld>
            <a:endParaRPr lang="en-US"/>
          </a:p>
        </p:txBody>
      </p:sp>
    </p:spTree>
    <p:extLst>
      <p:ext uri="{BB962C8B-B14F-4D97-AF65-F5344CB8AC3E}">
        <p14:creationId xmlns:p14="http://schemas.microsoft.com/office/powerpoint/2010/main" val="1103368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https://www.nbc15.com/content/news/UW-Students-gift-Project-Home-with-25000-solar-array-482130901.html</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8</a:t>
            </a:fld>
            <a:endParaRPr lang="en-US"/>
          </a:p>
        </p:txBody>
      </p:sp>
    </p:spTree>
    <p:extLst>
      <p:ext uri="{BB962C8B-B14F-4D97-AF65-F5344CB8AC3E}">
        <p14:creationId xmlns:p14="http://schemas.microsoft.com/office/powerpoint/2010/main" val="175682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Taffy, a tortoise kitty https://</a:t>
            </a:r>
            <a:r>
              <a:rPr lang="en-US" dirty="0" err="1" smtClean="0"/>
              <a:t>www.pinterest.com</a:t>
            </a:r>
            <a:r>
              <a:rPr lang="en-US" dirty="0" smtClean="0"/>
              <a:t>/</a:t>
            </a:r>
            <a:r>
              <a:rPr lang="en-US" dirty="0" err="1" smtClean="0"/>
              <a:t>emesero</a:t>
            </a:r>
            <a:r>
              <a:rPr lang="en-US" dirty="0" smtClean="0"/>
              <a:t>/</a:t>
            </a:r>
            <a:r>
              <a:rPr lang="en-US" dirty="0" err="1" smtClean="0"/>
              <a:t>tortie</a:t>
            </a:r>
            <a:r>
              <a:rPr lang="en-US" dirty="0" smtClean="0"/>
              <a:t>/ </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11</a:t>
            </a:fld>
            <a:endParaRPr lang="en-US"/>
          </a:p>
        </p:txBody>
      </p:sp>
    </p:spTree>
    <p:extLst>
      <p:ext uri="{BB962C8B-B14F-4D97-AF65-F5344CB8AC3E}">
        <p14:creationId xmlns:p14="http://schemas.microsoft.com/office/powerpoint/2010/main" val="1015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you get when you google, “glass in front of TV” </a:t>
            </a:r>
            <a:r>
              <a:rPr lang="mr-IN" dirty="0" smtClean="0"/>
              <a:t>…</a:t>
            </a:r>
            <a:r>
              <a:rPr lang="en-US" dirty="0" smtClean="0"/>
              <a:t> either my imagination</a:t>
            </a:r>
            <a:r>
              <a:rPr lang="en-US" baseline="0" dirty="0" smtClean="0"/>
              <a:t> is lacking, or weird</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12</a:t>
            </a:fld>
            <a:endParaRPr lang="en-US"/>
          </a:p>
        </p:txBody>
      </p:sp>
    </p:spTree>
    <p:extLst>
      <p:ext uri="{BB962C8B-B14F-4D97-AF65-F5344CB8AC3E}">
        <p14:creationId xmlns:p14="http://schemas.microsoft.com/office/powerpoint/2010/main" val="166082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13</a:t>
            </a:fld>
            <a:endParaRPr lang="en-US"/>
          </a:p>
        </p:txBody>
      </p:sp>
    </p:spTree>
    <p:extLst>
      <p:ext uri="{BB962C8B-B14F-4D97-AF65-F5344CB8AC3E}">
        <p14:creationId xmlns:p14="http://schemas.microsoft.com/office/powerpoint/2010/main" val="1661403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absorption</a:t>
            </a:r>
            <a:r>
              <a:rPr lang="en-US" baseline="0" dirty="0" smtClean="0"/>
              <a:t> example? To you, the person blocking the fire seems to be absorbing all the light. They’re also reflecting it to people who can see them from the other side</a:t>
            </a:r>
          </a:p>
          <a:p>
            <a:r>
              <a:rPr lang="en-US" dirty="0" smtClean="0"/>
              <a:t>http://</a:t>
            </a:r>
            <a:r>
              <a:rPr lang="en-US" dirty="0" err="1" smtClean="0"/>
              <a:t>blog.girlscouts.org</a:t>
            </a:r>
            <a:r>
              <a:rPr lang="en-US" dirty="0" smtClean="0"/>
              <a:t>/2014/05/</a:t>
            </a:r>
            <a:endParaRPr lang="en-US" dirty="0"/>
          </a:p>
        </p:txBody>
      </p:sp>
      <p:sp>
        <p:nvSpPr>
          <p:cNvPr id="4" name="Slide Number Placeholder 3"/>
          <p:cNvSpPr>
            <a:spLocks noGrp="1"/>
          </p:cNvSpPr>
          <p:nvPr>
            <p:ph type="sldNum" sz="quarter" idx="10"/>
          </p:nvPr>
        </p:nvSpPr>
        <p:spPr/>
        <p:txBody>
          <a:bodyPr/>
          <a:lstStyle/>
          <a:p>
            <a:fld id="{6436B712-6C6E-7949-9254-6A939D6773C7}" type="slidenum">
              <a:rPr lang="en-US" smtClean="0"/>
              <a:t>14</a:t>
            </a:fld>
            <a:endParaRPr lang="en-US"/>
          </a:p>
        </p:txBody>
      </p:sp>
    </p:spTree>
    <p:extLst>
      <p:ext uri="{BB962C8B-B14F-4D97-AF65-F5344CB8AC3E}">
        <p14:creationId xmlns:p14="http://schemas.microsoft.com/office/powerpoint/2010/main" val="21814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5" name="Footer Placeholder 7"/>
          <p:cNvSpPr>
            <a:spLocks noGrp="1"/>
          </p:cNvSpPr>
          <p:nvPr>
            <p:ph type="ftr" sz="quarter" idx="11"/>
          </p:nvPr>
        </p:nvSpPr>
        <p:spPr/>
        <p:txBody>
          <a:bodyPr/>
          <a:lstStyle>
            <a:lvl1pPr>
              <a:defRPr/>
            </a:lvl1pPr>
          </a:lstStyle>
          <a:p>
            <a:endParaRPr lang="en-US"/>
          </a:p>
        </p:txBody>
      </p:sp>
      <p:sp>
        <p:nvSpPr>
          <p:cNvPr id="6" name="Slide Number Placeholder 8"/>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5" name="Footer Placeholder 7"/>
          <p:cNvSpPr>
            <a:spLocks noGrp="1"/>
          </p:cNvSpPr>
          <p:nvPr>
            <p:ph type="ftr" sz="quarter" idx="11"/>
          </p:nvPr>
        </p:nvSpPr>
        <p:spPr/>
        <p:txBody>
          <a:bodyPr/>
          <a:lstStyle>
            <a:lvl1pPr>
              <a:defRPr/>
            </a:lvl1pPr>
          </a:lstStyle>
          <a:p>
            <a:endParaRPr lang="en-US"/>
          </a:p>
        </p:txBody>
      </p:sp>
      <p:sp>
        <p:nvSpPr>
          <p:cNvPr id="6" name="Slide Number Placeholder 8"/>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fld id="{E6C6D677-BF97-E443-B1C0-64A2D7001FAF}" type="datetimeFigureOut">
              <a:rPr lang="en-US" smtClean="0"/>
              <a:t>9/5/18</a:t>
            </a:fld>
            <a:endParaRPr lang="en-US"/>
          </a:p>
        </p:txBody>
      </p:sp>
      <p:sp>
        <p:nvSpPr>
          <p:cNvPr id="8" name="Footer Placeholder 4"/>
          <p:cNvSpPr>
            <a:spLocks noGrp="1"/>
          </p:cNvSpPr>
          <p:nvPr>
            <p:ph type="ftr" sz="quarter" idx="15"/>
          </p:nvPr>
        </p:nvSpPr>
        <p:spPr/>
        <p:txBody>
          <a:bodyPr/>
          <a:lstStyle>
            <a:lvl1pPr>
              <a:defRPr/>
            </a:lvl1pPr>
          </a:lstStyle>
          <a:p>
            <a:endParaRPr lang="en-US"/>
          </a:p>
        </p:txBody>
      </p:sp>
      <p:sp>
        <p:nvSpPr>
          <p:cNvPr id="9" name="Slide Number Placeholder 5"/>
          <p:cNvSpPr>
            <a:spLocks noGrp="1"/>
          </p:cNvSpPr>
          <p:nvPr>
            <p:ph type="sldNum" sz="quarter" idx="16"/>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fld id="{E6C6D677-BF97-E443-B1C0-64A2D7001FAF}" type="datetimeFigureOut">
              <a:rPr lang="en-US" smtClean="0"/>
              <a:t>9/5/18</a:t>
            </a:fld>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a:p>
        </p:txBody>
      </p:sp>
      <p:sp>
        <p:nvSpPr>
          <p:cNvPr id="8" name="Slide Number Placeholder 10"/>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6C6D677-BF97-E443-B1C0-64A2D7001FAF}" type="datetimeFigureOut">
              <a:rPr lang="en-US" smtClean="0"/>
              <a:t>9/5/18</a:t>
            </a:fld>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endParaRPr lang="en-US"/>
          </a:p>
        </p:txBody>
      </p:sp>
      <p:sp>
        <p:nvSpPr>
          <p:cNvPr id="8" name="Slide Number Placeholder 9"/>
          <p:cNvSpPr>
            <a:spLocks noGrp="1"/>
          </p:cNvSpPr>
          <p:nvPr>
            <p:ph type="sldNum" sz="quarter" idx="12"/>
          </p:nvPr>
        </p:nvSpPr>
        <p:spPr/>
        <p:txBody>
          <a:bodyPr/>
          <a:lstStyle>
            <a:lvl1pPr>
              <a:defRPr/>
            </a:lvl1pPr>
          </a:lstStyle>
          <a:p>
            <a:fld id="{284C433D-C803-D141-954D-5882798B4BD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fld id="{E6C6D677-BF97-E443-B1C0-64A2D7001FAF}" type="datetimeFigureOut">
              <a:rPr lang="en-US" smtClean="0"/>
              <a:t>9/5/18</a:t>
            </a:fld>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fld id="{284C433D-C803-D141-954D-5882798B4BD2}" type="slidenum">
              <a:rPr lang="en-US" smtClean="0"/>
              <a:t>‹#›</a:t>
            </a:fld>
            <a:endParaRPr lang="en-US"/>
          </a:p>
        </p:txBody>
      </p:sp>
    </p:spTree>
    <p:extLst>
      <p:ext uri="{BB962C8B-B14F-4D97-AF65-F5344CB8AC3E}">
        <p14:creationId xmlns:p14="http://schemas.microsoft.com/office/powerpoint/2010/main" val="176334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lnSpc>
          <a:spcPct val="90000"/>
        </a:lnSpc>
        <a:spcBef>
          <a:spcPct val="0"/>
        </a:spcBef>
        <a:spcAft>
          <a:spcPct val="0"/>
        </a:spcAft>
        <a:defRPr sz="3600" b="1" kern="1200" spc="200">
          <a:solidFill>
            <a:srgbClr val="262626"/>
          </a:solidFill>
          <a:latin typeface="+mj-lt"/>
          <a:ea typeface="+mj-ea"/>
          <a:cs typeface="+mj-cs"/>
        </a:defRPr>
      </a:lvl1pPr>
      <a:lvl2pPr algn="ctr" rtl="0" eaLnBrk="1" fontAlgn="base" hangingPunct="1">
        <a:lnSpc>
          <a:spcPct val="90000"/>
        </a:lnSpc>
        <a:spcBef>
          <a:spcPct val="0"/>
        </a:spcBef>
        <a:spcAft>
          <a:spcPct val="0"/>
        </a:spcAft>
        <a:defRPr sz="3600" b="1">
          <a:solidFill>
            <a:srgbClr val="262626"/>
          </a:solidFill>
          <a:latin typeface="Gill Sans MT" charset="0"/>
        </a:defRPr>
      </a:lvl2pPr>
      <a:lvl3pPr algn="ctr" rtl="0" eaLnBrk="1" fontAlgn="base" hangingPunct="1">
        <a:lnSpc>
          <a:spcPct val="90000"/>
        </a:lnSpc>
        <a:spcBef>
          <a:spcPct val="0"/>
        </a:spcBef>
        <a:spcAft>
          <a:spcPct val="0"/>
        </a:spcAft>
        <a:defRPr sz="3600" b="1">
          <a:solidFill>
            <a:srgbClr val="262626"/>
          </a:solidFill>
          <a:latin typeface="Gill Sans MT" charset="0"/>
        </a:defRPr>
      </a:lvl3pPr>
      <a:lvl4pPr algn="ctr" rtl="0" eaLnBrk="1" fontAlgn="base" hangingPunct="1">
        <a:lnSpc>
          <a:spcPct val="90000"/>
        </a:lnSpc>
        <a:spcBef>
          <a:spcPct val="0"/>
        </a:spcBef>
        <a:spcAft>
          <a:spcPct val="0"/>
        </a:spcAft>
        <a:defRPr sz="3600" b="1">
          <a:solidFill>
            <a:srgbClr val="262626"/>
          </a:solidFill>
          <a:latin typeface="Gill Sans MT" charset="0"/>
        </a:defRPr>
      </a:lvl4pPr>
      <a:lvl5pPr algn="ctr" rtl="0" eaLnBrk="1" fontAlgn="base" hangingPunct="1">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1" fontAlgn="base" hangingPunct="1">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 Id="rId3" Type="http://schemas.openxmlformats.org/officeDocument/2006/relationships/image" Target="../media/image3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in science</a:t>
            </a:r>
            <a:r>
              <a:rPr lang="mr-IN" dirty="0" smtClean="0"/>
              <a:t>…</a:t>
            </a:r>
            <a:endParaRPr lang="en-US" dirty="0"/>
          </a:p>
        </p:txBody>
      </p:sp>
      <p:sp>
        <p:nvSpPr>
          <p:cNvPr id="3" name="Content Placeholder 2"/>
          <p:cNvSpPr>
            <a:spLocks noGrp="1"/>
          </p:cNvSpPr>
          <p:nvPr>
            <p:ph idx="1"/>
          </p:nvPr>
        </p:nvSpPr>
        <p:spPr/>
        <p:txBody>
          <a:bodyPr/>
          <a:lstStyle/>
          <a:p>
            <a:r>
              <a:rPr lang="en-US" dirty="0" smtClean="0"/>
              <a:t>Saturn’s 180-mile tall polar hexagon</a:t>
            </a:r>
          </a:p>
          <a:p>
            <a:r>
              <a:rPr lang="en-US" dirty="0" smtClean="0"/>
              <a:t>Observed by Cassini spacecraft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3690"/>
            <a:ext cx="3304309" cy="3304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147" y="2272146"/>
            <a:ext cx="4585853" cy="458585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4309" y="2556162"/>
            <a:ext cx="4301838" cy="4301838"/>
          </a:xfrm>
          <a:prstGeom prst="rect">
            <a:avLst/>
          </a:prstGeom>
        </p:spPr>
      </p:pic>
    </p:spTree>
    <p:extLst>
      <p:ext uri="{BB962C8B-B14F-4D97-AF65-F5344CB8AC3E}">
        <p14:creationId xmlns:p14="http://schemas.microsoft.com/office/powerpoint/2010/main" val="130206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What else emits thermally?</a:t>
            </a:r>
          </a:p>
          <a:p>
            <a:pPr lvl="1"/>
            <a:r>
              <a:rPr lang="en-US" dirty="0" smtClean="0"/>
              <a:t>We do! We have temperature, we emit! We’re relatively cool though, so we emit in the infrared (less energetic than visible light)</a:t>
            </a:r>
          </a:p>
          <a:p>
            <a:pPr lvl="1"/>
            <a:r>
              <a:rPr lang="en-US" dirty="0" smtClean="0"/>
              <a:t>Why do we cool?</a:t>
            </a:r>
          </a:p>
          <a:p>
            <a:pPr lvl="2"/>
            <a:r>
              <a:rPr lang="en-US" dirty="0" smtClean="0"/>
              <a:t>We’re in thermal contact, energy is flowing from us to cooler surroundings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0" y="3703182"/>
            <a:ext cx="4064000"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3703182"/>
            <a:ext cx="4064000" cy="304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03182"/>
            <a:ext cx="4064000" cy="3048000"/>
          </a:xfrm>
          <a:prstGeom prst="rect">
            <a:avLst/>
          </a:prstGeom>
        </p:spPr>
      </p:pic>
    </p:spTree>
    <p:extLst>
      <p:ext uri="{BB962C8B-B14F-4D97-AF65-F5344CB8AC3E}">
        <p14:creationId xmlns:p14="http://schemas.microsoft.com/office/powerpoint/2010/main" val="64010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Light can be </a:t>
            </a:r>
            <a:r>
              <a:rPr lang="en-US" i="1" dirty="0" smtClean="0"/>
              <a:t>absorbed</a:t>
            </a:r>
            <a:endParaRPr lang="en-US" dirty="0" smtClean="0"/>
          </a:p>
          <a:p>
            <a:pPr lvl="1"/>
            <a:r>
              <a:rPr lang="en-US" dirty="0" smtClean="0"/>
              <a:t>Example: you’re trying to enjoy a fire (camping, fireplace), and someone sits in front of you. They’re absorbing the light, and they’re getting warm from the energy they’re absorbing</a:t>
            </a:r>
          </a:p>
          <a:p>
            <a:pPr lvl="1"/>
            <a:r>
              <a:rPr lang="en-US" dirty="0" smtClean="0"/>
              <a:t>Another:  you’re watching the game and someone walks in front of the TV.  They absorb the light (in this case, they don’t get warm because the </a:t>
            </a:r>
            <a:r>
              <a:rPr lang="en-US" i="1" dirty="0" smtClean="0"/>
              <a:t>power</a:t>
            </a:r>
            <a:r>
              <a:rPr lang="en-US" dirty="0" smtClean="0"/>
              <a:t> output of the TV is much lower than a fire)</a:t>
            </a:r>
          </a:p>
          <a:p>
            <a:pPr lvl="1"/>
            <a:endParaRPr lang="en-US" dirty="0"/>
          </a:p>
          <a:p>
            <a:pPr lvl="1"/>
            <a:r>
              <a:rPr lang="en-US" dirty="0" smtClean="0"/>
              <a:t>So you tell the person, ”you make a better door than a window</a:t>
            </a:r>
            <a:r>
              <a:rPr lang="mr-IN" dirty="0" smtClean="0"/>
              <a:t>…</a:t>
            </a:r>
            <a:r>
              <a:rPr lang="en-US" dirty="0" smtClean="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0815" y="3525058"/>
            <a:ext cx="2505014" cy="3332942"/>
          </a:xfrm>
          <a:prstGeom prst="rect">
            <a:avLst/>
          </a:prstGeom>
        </p:spPr>
      </p:pic>
    </p:spTree>
    <p:extLst>
      <p:ext uri="{BB962C8B-B14F-4D97-AF65-F5344CB8AC3E}">
        <p14:creationId xmlns:p14="http://schemas.microsoft.com/office/powerpoint/2010/main" val="2123803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a:xfrm>
            <a:off x="533400" y="1524000"/>
            <a:ext cx="11125200" cy="5225318"/>
          </a:xfrm>
        </p:spPr>
        <p:txBody>
          <a:bodyPr/>
          <a:lstStyle/>
          <a:p>
            <a:r>
              <a:rPr lang="en-US" dirty="0" smtClean="0"/>
              <a:t>Light can be </a:t>
            </a:r>
            <a:r>
              <a:rPr lang="en-US" i="1" dirty="0" smtClean="0"/>
              <a:t>transmitted</a:t>
            </a:r>
            <a:endParaRPr lang="en-US" dirty="0" smtClean="0"/>
          </a:p>
          <a:p>
            <a:pPr lvl="1"/>
            <a:r>
              <a:rPr lang="en-US" dirty="0" smtClean="0"/>
              <a:t>If the person between you and the TV is holding a clear piece of glass, light goes through and they’re a little bit less annoying (but weird for bringing a piece of clear glass over to make a physics point)</a:t>
            </a:r>
          </a:p>
          <a:p>
            <a:pPr lvl="1"/>
            <a:r>
              <a:rPr lang="en-US" dirty="0" smtClean="0"/>
              <a:t>Light is transmitted through glass, but not all light</a:t>
            </a:r>
          </a:p>
          <a:p>
            <a:pPr lvl="2"/>
            <a:r>
              <a:rPr lang="en-US" dirty="0" smtClean="0"/>
              <a:t>Can you get a sunburn in a car with the windows up?</a:t>
            </a:r>
          </a:p>
          <a:p>
            <a:pPr lvl="1"/>
            <a:endParaRPr lang="en-US" dirty="0"/>
          </a:p>
          <a:p>
            <a:pPr lvl="1"/>
            <a:r>
              <a:rPr lang="en-US" dirty="0" smtClean="0"/>
              <a:t>Transparent: some light (and energy) can go through</a:t>
            </a:r>
          </a:p>
          <a:p>
            <a:pPr lvl="1"/>
            <a:r>
              <a:rPr lang="en-US" dirty="0" smtClean="0"/>
              <a:t>Opaque: no light (or energy) can go through</a:t>
            </a:r>
          </a:p>
          <a:p>
            <a:pPr lvl="2"/>
            <a:endParaRPr lang="en-US" dirty="0"/>
          </a:p>
          <a:p>
            <a:pPr lvl="2"/>
            <a:r>
              <a:rPr lang="en-US" dirty="0" smtClean="0"/>
              <a:t>Transparency and opacity often depend on energy of the light</a:t>
            </a:r>
          </a:p>
          <a:p>
            <a:pPr lvl="1"/>
            <a:endParaRPr lang="en-US" dirty="0"/>
          </a:p>
        </p:txBody>
      </p:sp>
      <p:pic>
        <p:nvPicPr>
          <p:cNvPr id="4" name="Picture 3"/>
          <p:cNvPicPr>
            <a:picLocks noChangeAspect="1"/>
          </p:cNvPicPr>
          <p:nvPr/>
        </p:nvPicPr>
        <p:blipFill>
          <a:blip r:embed="rId3"/>
          <a:stretch>
            <a:fillRect/>
          </a:stretch>
        </p:blipFill>
        <p:spPr>
          <a:xfrm>
            <a:off x="8820942" y="4594032"/>
            <a:ext cx="3234951" cy="2155286"/>
          </a:xfrm>
          <a:prstGeom prst="rect">
            <a:avLst/>
          </a:prstGeom>
        </p:spPr>
      </p:pic>
    </p:spTree>
    <p:extLst>
      <p:ext uri="{BB962C8B-B14F-4D97-AF65-F5344CB8AC3E}">
        <p14:creationId xmlns:p14="http://schemas.microsoft.com/office/powerpoint/2010/main" val="56942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Transparency vs opacity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305" y="2396456"/>
            <a:ext cx="3361425" cy="37245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231" y="2546955"/>
            <a:ext cx="4978400" cy="3429000"/>
          </a:xfrm>
          <a:prstGeom prst="rect">
            <a:avLst/>
          </a:prstGeom>
        </p:spPr>
      </p:pic>
    </p:spTree>
    <p:extLst>
      <p:ext uri="{BB962C8B-B14F-4D97-AF65-F5344CB8AC3E}">
        <p14:creationId xmlns:p14="http://schemas.microsoft.com/office/powerpoint/2010/main" val="520743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Light can also </a:t>
            </a:r>
            <a:r>
              <a:rPr lang="en-US" i="1" dirty="0" smtClean="0"/>
              <a:t>reflect</a:t>
            </a:r>
            <a:r>
              <a:rPr lang="en-US" dirty="0" smtClean="0"/>
              <a:t> and </a:t>
            </a:r>
            <a:r>
              <a:rPr lang="en-US" i="1" dirty="0" smtClean="0"/>
              <a:t>scatter</a:t>
            </a:r>
            <a:endParaRPr lang="en-US" dirty="0" smtClean="0"/>
          </a:p>
          <a:p>
            <a:pPr lvl="1"/>
            <a:r>
              <a:rPr lang="en-US" dirty="0" smtClean="0"/>
              <a:t>Reflections are orderly, like in a mirror</a:t>
            </a:r>
          </a:p>
          <a:p>
            <a:pPr lvl="1"/>
            <a:r>
              <a:rPr lang="en-US" dirty="0" smtClean="0"/>
              <a:t>Scattering is random in direction, like light in Earth’s atmosphere, or light off particles in the solar wind</a:t>
            </a:r>
          </a:p>
          <a:p>
            <a:pPr lvl="2"/>
            <a:r>
              <a:rPr lang="en-US" dirty="0" smtClean="0"/>
              <a:t>Scattering depends on energy of the light being scattered and the size of the scattering body</a:t>
            </a:r>
            <a:endParaRPr lang="en-US" dirty="0"/>
          </a:p>
        </p:txBody>
      </p:sp>
      <p:pic>
        <p:nvPicPr>
          <p:cNvPr id="4" name="Picture 3"/>
          <p:cNvPicPr>
            <a:picLocks noChangeAspect="1"/>
          </p:cNvPicPr>
          <p:nvPr/>
        </p:nvPicPr>
        <p:blipFill>
          <a:blip r:embed="rId3"/>
          <a:stretch>
            <a:fillRect/>
          </a:stretch>
        </p:blipFill>
        <p:spPr>
          <a:xfrm>
            <a:off x="7366958" y="3700993"/>
            <a:ext cx="4483819" cy="2991548"/>
          </a:xfrm>
          <a:prstGeom prst="rect">
            <a:avLst/>
          </a:prstGeom>
        </p:spPr>
      </p:pic>
    </p:spTree>
    <p:extLst>
      <p:ext uri="{BB962C8B-B14F-4D97-AF65-F5344CB8AC3E}">
        <p14:creationId xmlns:p14="http://schemas.microsoft.com/office/powerpoint/2010/main" val="401154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3144982" y="1524000"/>
            <a:ext cx="10875818" cy="10781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a:xfrm>
            <a:off x="533400" y="1524000"/>
            <a:ext cx="3210672" cy="4216027"/>
          </a:xfrm>
        </p:spPr>
        <p:txBody>
          <a:bodyPr/>
          <a:lstStyle/>
          <a:p>
            <a:r>
              <a:rPr lang="en-US" dirty="0" smtClean="0"/>
              <a:t>Why are sunsets red?</a:t>
            </a:r>
          </a:p>
          <a:p>
            <a:pPr lvl="1"/>
            <a:r>
              <a:rPr lang="en-US" dirty="0" smtClean="0"/>
              <a:t>Scattering!</a:t>
            </a:r>
          </a:p>
          <a:p>
            <a:pPr lvl="1"/>
            <a:endParaRPr lang="en-US" dirty="0"/>
          </a:p>
          <a:p>
            <a:r>
              <a:rPr lang="en-US" dirty="0" smtClean="0"/>
              <a:t>New concept: </a:t>
            </a:r>
            <a:r>
              <a:rPr lang="en-US" i="1" dirty="0" err="1" smtClean="0"/>
              <a:t>airmass</a:t>
            </a:r>
            <a:endParaRPr lang="en-US" dirty="0"/>
          </a:p>
        </p:txBody>
      </p:sp>
      <p:sp>
        <p:nvSpPr>
          <p:cNvPr id="4" name="Oval 3"/>
          <p:cNvSpPr/>
          <p:nvPr/>
        </p:nvSpPr>
        <p:spPr>
          <a:xfrm>
            <a:off x="4231995" y="2568676"/>
            <a:ext cx="8833410" cy="8756823"/>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8275770" y="1780403"/>
            <a:ext cx="614241" cy="867103"/>
          </a:xfrm>
          <a:prstGeom prst="rect">
            <a:avLst/>
          </a:prstGeom>
        </p:spPr>
      </p:pic>
      <p:cxnSp>
        <p:nvCxnSpPr>
          <p:cNvPr id="8" name="Straight Connector 7"/>
          <p:cNvCxnSpPr/>
          <p:nvPr/>
        </p:nvCxnSpPr>
        <p:spPr>
          <a:xfrm>
            <a:off x="3494450" y="2604489"/>
            <a:ext cx="10176880" cy="9677"/>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31995" y="2235157"/>
            <a:ext cx="907621" cy="369332"/>
          </a:xfrm>
          <a:prstGeom prst="rect">
            <a:avLst/>
          </a:prstGeom>
          <a:noFill/>
        </p:spPr>
        <p:txBody>
          <a:bodyPr wrap="none" rtlCol="0">
            <a:spAutoFit/>
          </a:bodyPr>
          <a:lstStyle/>
          <a:p>
            <a:r>
              <a:rPr lang="en-US" smtClean="0"/>
              <a:t>horizon</a:t>
            </a:r>
            <a:endParaRPr lang="en-US"/>
          </a:p>
        </p:txBody>
      </p:sp>
      <p:sp>
        <p:nvSpPr>
          <p:cNvPr id="12" name="Sun 11"/>
          <p:cNvSpPr/>
          <p:nvPr/>
        </p:nvSpPr>
        <p:spPr>
          <a:xfrm>
            <a:off x="3144982" y="1915447"/>
            <a:ext cx="599090" cy="639420"/>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n 12"/>
          <p:cNvSpPr/>
          <p:nvPr/>
        </p:nvSpPr>
        <p:spPr>
          <a:xfrm>
            <a:off x="8290921" y="546964"/>
            <a:ext cx="599090" cy="639420"/>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59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9711" y="1244039"/>
            <a:ext cx="8292578" cy="5527696"/>
          </a:xfrm>
        </p:spPr>
      </p:pic>
    </p:spTree>
    <p:extLst>
      <p:ext uri="{BB962C8B-B14F-4D97-AF65-F5344CB8AC3E}">
        <p14:creationId xmlns:p14="http://schemas.microsoft.com/office/powerpoint/2010/main" val="3856245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Why else might the sky be blue and the sunset red?  What have I not mentioned yet?</a:t>
            </a:r>
            <a:endParaRPr lang="en-US" dirty="0"/>
          </a:p>
        </p:txBody>
      </p:sp>
    </p:spTree>
    <p:extLst>
      <p:ext uri="{BB962C8B-B14F-4D97-AF65-F5344CB8AC3E}">
        <p14:creationId xmlns:p14="http://schemas.microsoft.com/office/powerpoint/2010/main" val="11379278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Why else might the sky be blue and the sunset red? What have I not mentioned yet?</a:t>
            </a:r>
          </a:p>
          <a:p>
            <a:pPr lvl="1"/>
            <a:r>
              <a:rPr lang="en-US" dirty="0" smtClean="0"/>
              <a:t>Our eyes’ sensitivity to light!</a:t>
            </a:r>
            <a:endParaRPr lang="en-US" dirty="0"/>
          </a:p>
        </p:txBody>
      </p:sp>
      <p:pic>
        <p:nvPicPr>
          <p:cNvPr id="4" name="Picture 3"/>
          <p:cNvPicPr>
            <a:picLocks noChangeAspect="1"/>
          </p:cNvPicPr>
          <p:nvPr/>
        </p:nvPicPr>
        <p:blipFill>
          <a:blip r:embed="rId3"/>
          <a:stretch>
            <a:fillRect/>
          </a:stretch>
        </p:blipFill>
        <p:spPr>
          <a:xfrm>
            <a:off x="5454869" y="2102139"/>
            <a:ext cx="6366594" cy="4755861"/>
          </a:xfrm>
          <a:prstGeom prst="rect">
            <a:avLst/>
          </a:prstGeom>
        </p:spPr>
      </p:pic>
    </p:spTree>
    <p:extLst>
      <p:ext uri="{BB962C8B-B14F-4D97-AF65-F5344CB8AC3E}">
        <p14:creationId xmlns:p14="http://schemas.microsoft.com/office/powerpoint/2010/main" val="1708418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929" t="1282" r="1392" b="1182"/>
          <a:stretch/>
        </p:blipFill>
        <p:spPr>
          <a:xfrm>
            <a:off x="2191407" y="1450427"/>
            <a:ext cx="7772400" cy="5202621"/>
          </a:xfrm>
        </p:spPr>
      </p:pic>
    </p:spTree>
    <p:extLst>
      <p:ext uri="{BB962C8B-B14F-4D97-AF65-F5344CB8AC3E}">
        <p14:creationId xmlns:p14="http://schemas.microsoft.com/office/powerpoint/2010/main" val="982959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in science</a:t>
            </a:r>
            <a:r>
              <a:rPr lang="mr-IN" dirty="0" smtClean="0"/>
              <a:t>…</a:t>
            </a:r>
            <a:endParaRPr lang="en-US" dirty="0"/>
          </a:p>
        </p:txBody>
      </p:sp>
      <p:sp>
        <p:nvSpPr>
          <p:cNvPr id="3" name="Content Placeholder 2"/>
          <p:cNvSpPr>
            <a:spLocks noGrp="1"/>
          </p:cNvSpPr>
          <p:nvPr>
            <p:ph idx="1"/>
          </p:nvPr>
        </p:nvSpPr>
        <p:spPr>
          <a:xfrm>
            <a:off x="533400" y="1524000"/>
            <a:ext cx="6435436" cy="5334000"/>
          </a:xfrm>
        </p:spPr>
        <p:txBody>
          <a:bodyPr>
            <a:normAutofit/>
          </a:bodyPr>
          <a:lstStyle/>
          <a:p>
            <a:r>
              <a:rPr lang="en-US" dirty="0" smtClean="0"/>
              <a:t>Saturn is tilted 26 degrees</a:t>
            </a:r>
          </a:p>
          <a:p>
            <a:r>
              <a:rPr lang="en-US" dirty="0" smtClean="0"/>
              <a:t>Rotating counterclockwise (anyone know why?)</a:t>
            </a:r>
          </a:p>
          <a:p>
            <a:r>
              <a:rPr lang="en-US" dirty="0" smtClean="0"/>
              <a:t>Atmosphere is stratified: gases of different composition, temperature, density, separate</a:t>
            </a:r>
          </a:p>
          <a:p>
            <a:r>
              <a:rPr lang="en-US" dirty="0" smtClean="0"/>
              <a:t>Stunningly beautiful and dynamic! Also, deadly</a:t>
            </a:r>
          </a:p>
          <a:p>
            <a:pPr lvl="1"/>
            <a:r>
              <a:rPr lang="en-US" dirty="0" smtClean="0"/>
              <a:t>Mostly H, but also He, methane, ammonia, </a:t>
            </a:r>
            <a:r>
              <a:rPr lang="en-US" dirty="0" err="1" smtClean="0"/>
              <a:t>etc</a:t>
            </a:r>
            <a:endParaRPr lang="en-US" dirty="0" smtClean="0"/>
          </a:p>
          <a:p>
            <a:pPr lvl="1"/>
            <a:r>
              <a:rPr lang="en-US" dirty="0" smtClean="0"/>
              <a:t>Ammonia</a:t>
            </a:r>
          </a:p>
          <a:p>
            <a:pPr lvl="1"/>
            <a:r>
              <a:rPr lang="en-US" dirty="0" smtClean="0"/>
              <a:t>Ammonium hydrosulfide</a:t>
            </a:r>
          </a:p>
          <a:p>
            <a:pPr lvl="1"/>
            <a:r>
              <a:rPr lang="en-US" dirty="0" smtClean="0"/>
              <a:t>Water clouds</a:t>
            </a:r>
          </a:p>
          <a:p>
            <a:pPr lvl="1"/>
            <a:r>
              <a:rPr lang="en-US" dirty="0" smtClean="0"/>
              <a:t>Intermingled hydrogen: gas up top, liquid phase down low (increasing pressure)</a:t>
            </a:r>
          </a:p>
          <a:p>
            <a:pPr lvl="1"/>
            <a:r>
              <a:rPr lang="en-US" dirty="0" smtClean="0"/>
              <a:t>Liquid helium below that</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110" y="4013200"/>
            <a:ext cx="5005908" cy="28113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5314" y="1143000"/>
            <a:ext cx="3873500" cy="2870200"/>
          </a:xfrm>
          <a:prstGeom prst="rect">
            <a:avLst/>
          </a:prstGeom>
        </p:spPr>
      </p:pic>
    </p:spTree>
    <p:extLst>
      <p:ext uri="{BB962C8B-B14F-4D97-AF65-F5344CB8AC3E}">
        <p14:creationId xmlns:p14="http://schemas.microsoft.com/office/powerpoint/2010/main" val="9646791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p:txBody>
          <a:bodyPr/>
          <a:lstStyle/>
          <a:p>
            <a:r>
              <a:rPr lang="en-US" dirty="0" smtClean="0"/>
              <a:t>Or, if our eyes were most sensitive at different wavelengths, maybe it would look like this</a:t>
            </a:r>
            <a:endParaRPr lang="en-US" dirty="0"/>
          </a:p>
        </p:txBody>
      </p:sp>
      <p:pic>
        <p:nvPicPr>
          <p:cNvPr id="4" name="Content Placeholder 3"/>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2193"/>
                    </a14:imgEffect>
                    <a14:imgEffect>
                      <a14:saturation sat="400000"/>
                    </a14:imgEffect>
                  </a14:imgLayer>
                </a14:imgProps>
              </a:ext>
              <a:ext uri="{28A0092B-C50C-407E-A947-70E740481C1C}">
                <a14:useLocalDpi xmlns:a14="http://schemas.microsoft.com/office/drawing/2010/main" val="0"/>
              </a:ext>
            </a:extLst>
          </a:blip>
          <a:srcRect/>
          <a:stretch/>
        </p:blipFill>
        <p:spPr bwMode="auto">
          <a:xfrm>
            <a:off x="2648606" y="2077715"/>
            <a:ext cx="6899999" cy="459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644774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and color</a:t>
            </a:r>
            <a:endParaRPr lang="en-US" dirty="0"/>
          </a:p>
        </p:txBody>
      </p:sp>
      <p:sp>
        <p:nvSpPr>
          <p:cNvPr id="3" name="Content Placeholder 2"/>
          <p:cNvSpPr>
            <a:spLocks noGrp="1"/>
          </p:cNvSpPr>
          <p:nvPr>
            <p:ph idx="1"/>
          </p:nvPr>
        </p:nvSpPr>
        <p:spPr/>
        <p:txBody>
          <a:bodyPr/>
          <a:lstStyle/>
          <a:p>
            <a:r>
              <a:rPr lang="en-US" dirty="0" smtClean="0"/>
              <a:t>Remember Neil </a:t>
            </a:r>
            <a:r>
              <a:rPr lang="en-US" dirty="0" err="1" smtClean="0"/>
              <a:t>deGrasse</a:t>
            </a:r>
            <a:r>
              <a:rPr lang="en-US" dirty="0" smtClean="0"/>
              <a:t> Tyson talking about Roy G </a:t>
            </a:r>
            <a:r>
              <a:rPr lang="en-US" dirty="0" err="1" smtClean="0"/>
              <a:t>Biv</a:t>
            </a:r>
            <a:r>
              <a:rPr lang="en-US" dirty="0" smtClean="0"/>
              <a:t>? And Newton, his fixation with the number 7, and his work on optics/light?</a:t>
            </a:r>
            <a:endParaRPr lang="en-US" dirty="0"/>
          </a:p>
          <a:p>
            <a:r>
              <a:rPr lang="en-US" dirty="0" smtClean="0"/>
              <a:t>White light (all colors) </a:t>
            </a:r>
            <a:r>
              <a:rPr lang="en-US" dirty="0" smtClean="0">
                <a:sym typeface="Wingdings"/>
              </a:rPr>
              <a:t> prism  spectrum (rainbow)</a:t>
            </a:r>
          </a:p>
        </p:txBody>
      </p:sp>
      <p:pic>
        <p:nvPicPr>
          <p:cNvPr id="4" name="Picture 3"/>
          <p:cNvPicPr>
            <a:picLocks noChangeAspect="1"/>
          </p:cNvPicPr>
          <p:nvPr/>
        </p:nvPicPr>
        <p:blipFill>
          <a:blip r:embed="rId2"/>
          <a:stretch>
            <a:fillRect/>
          </a:stretch>
        </p:blipFill>
        <p:spPr>
          <a:xfrm>
            <a:off x="8080850" y="2770909"/>
            <a:ext cx="3731304" cy="3731304"/>
          </a:xfrm>
          <a:prstGeom prst="rect">
            <a:avLst/>
          </a:prstGeom>
        </p:spPr>
      </p:pic>
    </p:spTree>
    <p:extLst>
      <p:ext uri="{BB962C8B-B14F-4D97-AF65-F5344CB8AC3E}">
        <p14:creationId xmlns:p14="http://schemas.microsoft.com/office/powerpoint/2010/main" val="1248349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and color</a:t>
            </a:r>
            <a:endParaRPr lang="en-US" dirty="0"/>
          </a:p>
        </p:txBody>
      </p:sp>
      <p:sp>
        <p:nvSpPr>
          <p:cNvPr id="3" name="Content Placeholder 2"/>
          <p:cNvSpPr>
            <a:spLocks noGrp="1"/>
          </p:cNvSpPr>
          <p:nvPr>
            <p:ph idx="1"/>
          </p:nvPr>
        </p:nvSpPr>
        <p:spPr/>
        <p:txBody>
          <a:bodyPr/>
          <a:lstStyle/>
          <a:p>
            <a:r>
              <a:rPr lang="en-US" dirty="0" smtClean="0"/>
              <a:t>How do rainbows work?</a:t>
            </a:r>
          </a:p>
          <a:p>
            <a:pPr lvl="1"/>
            <a:r>
              <a:rPr lang="en-US" dirty="0" smtClean="0"/>
              <a:t>Water droplets act like prisms</a:t>
            </a:r>
          </a:p>
          <a:p>
            <a:pPr lvl="1"/>
            <a:endParaRPr lang="en-US" dirty="0"/>
          </a:p>
          <a:p>
            <a:pPr marL="228600" lvl="1" indent="0">
              <a:buNone/>
            </a:pPr>
            <a:endParaRPr lang="en-US" dirty="0" smtClean="0"/>
          </a:p>
          <a:p>
            <a:pPr marL="228600" lvl="1" indent="0">
              <a:buNone/>
            </a:pPr>
            <a:endParaRPr lang="en-US" dirty="0"/>
          </a:p>
          <a:p>
            <a:pPr marL="228600" lvl="1" indent="0">
              <a:buNone/>
            </a:pPr>
            <a:r>
              <a:rPr lang="en-US" dirty="0" smtClean="0"/>
              <a:t>										</a:t>
            </a:r>
            <a:r>
              <a:rPr lang="mr-IN" dirty="0" smtClean="0"/>
              <a:t>…</a:t>
            </a:r>
            <a:r>
              <a:rPr lang="en-US" dirty="0" smtClean="0"/>
              <a:t>hair goals.</a:t>
            </a:r>
            <a:endParaRPr lang="en-US" dirty="0"/>
          </a:p>
        </p:txBody>
      </p:sp>
      <p:pic>
        <p:nvPicPr>
          <p:cNvPr id="4" name="Picture 3"/>
          <p:cNvPicPr>
            <a:picLocks noChangeAspect="1"/>
          </p:cNvPicPr>
          <p:nvPr/>
        </p:nvPicPr>
        <p:blipFill>
          <a:blip r:embed="rId3"/>
          <a:stretch>
            <a:fillRect/>
          </a:stretch>
        </p:blipFill>
        <p:spPr>
          <a:xfrm>
            <a:off x="9254836" y="4481427"/>
            <a:ext cx="2800401" cy="2099482"/>
          </a:xfrm>
          <a:prstGeom prst="rect">
            <a:avLst/>
          </a:prstGeom>
        </p:spPr>
      </p:pic>
      <p:pic>
        <p:nvPicPr>
          <p:cNvPr id="5" name="Picture 4"/>
          <p:cNvPicPr>
            <a:picLocks noChangeAspect="1"/>
          </p:cNvPicPr>
          <p:nvPr/>
        </p:nvPicPr>
        <p:blipFill>
          <a:blip r:embed="rId4"/>
          <a:stretch>
            <a:fillRect/>
          </a:stretch>
        </p:blipFill>
        <p:spPr>
          <a:xfrm>
            <a:off x="647699" y="2493817"/>
            <a:ext cx="6296891" cy="4197927"/>
          </a:xfrm>
          <a:prstGeom prst="rect">
            <a:avLst/>
          </a:prstGeom>
        </p:spPr>
      </p:pic>
    </p:spTree>
    <p:extLst>
      <p:ext uri="{BB962C8B-B14F-4D97-AF65-F5344CB8AC3E}">
        <p14:creationId xmlns:p14="http://schemas.microsoft.com/office/powerpoint/2010/main" val="158877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67432" y="4636561"/>
            <a:ext cx="5336886" cy="2087050"/>
          </a:xfrm>
          <a:prstGeom prst="rect">
            <a:avLst/>
          </a:prstGeom>
        </p:spPr>
      </p:pic>
      <p:sp>
        <p:nvSpPr>
          <p:cNvPr id="2" name="Title 1"/>
          <p:cNvSpPr>
            <a:spLocks noGrp="1"/>
          </p:cNvSpPr>
          <p:nvPr>
            <p:ph type="title"/>
          </p:nvPr>
        </p:nvSpPr>
        <p:spPr/>
        <p:txBody>
          <a:bodyPr/>
          <a:lstStyle/>
          <a:p>
            <a:r>
              <a:rPr lang="en-US" dirty="0" smtClean="0"/>
              <a:t>Light and color</a:t>
            </a:r>
            <a:endParaRPr lang="en-US" dirty="0"/>
          </a:p>
        </p:txBody>
      </p:sp>
      <p:sp>
        <p:nvSpPr>
          <p:cNvPr id="3" name="Content Placeholder 2"/>
          <p:cNvSpPr>
            <a:spLocks noGrp="1"/>
          </p:cNvSpPr>
          <p:nvPr>
            <p:ph idx="1"/>
          </p:nvPr>
        </p:nvSpPr>
        <p:spPr/>
        <p:txBody>
          <a:bodyPr/>
          <a:lstStyle/>
          <a:p>
            <a:r>
              <a:rPr lang="en-US" dirty="0" smtClean="0"/>
              <a:t>Remember Neil </a:t>
            </a:r>
            <a:r>
              <a:rPr lang="en-US" dirty="0" err="1" smtClean="0"/>
              <a:t>deGrasse</a:t>
            </a:r>
            <a:r>
              <a:rPr lang="en-US" dirty="0" smtClean="0"/>
              <a:t> Tyson talking about Roy G </a:t>
            </a:r>
            <a:r>
              <a:rPr lang="en-US" dirty="0" err="1" smtClean="0"/>
              <a:t>Biv</a:t>
            </a:r>
            <a:r>
              <a:rPr lang="en-US" dirty="0" smtClean="0"/>
              <a:t>? And Newton, his fixation with the number 7, and his work on optics/light?</a:t>
            </a:r>
            <a:endParaRPr lang="en-US" dirty="0"/>
          </a:p>
          <a:p>
            <a:r>
              <a:rPr lang="en-US" dirty="0" smtClean="0"/>
              <a:t>White light (all colors) </a:t>
            </a:r>
            <a:r>
              <a:rPr lang="en-US" dirty="0" smtClean="0">
                <a:sym typeface="Wingdings"/>
              </a:rPr>
              <a:t> prism  spectrum (rainbow)</a:t>
            </a:r>
          </a:p>
          <a:p>
            <a:r>
              <a:rPr lang="en-US" dirty="0" smtClean="0">
                <a:sym typeface="Wingdings"/>
              </a:rPr>
              <a:t>Do astronomers use prisms?</a:t>
            </a:r>
          </a:p>
          <a:p>
            <a:pPr lvl="1"/>
            <a:r>
              <a:rPr lang="en-US" dirty="0" err="1" smtClean="0">
                <a:sym typeface="Wingdings"/>
              </a:rPr>
              <a:t>Kinda</a:t>
            </a:r>
            <a:r>
              <a:rPr lang="en-US" dirty="0" smtClean="0">
                <a:sym typeface="Wingdings"/>
              </a:rPr>
              <a:t>. We call them </a:t>
            </a:r>
            <a:r>
              <a:rPr lang="en-US" i="1" dirty="0" smtClean="0">
                <a:sym typeface="Wingdings"/>
              </a:rPr>
              <a:t>diffraction gratings</a:t>
            </a:r>
          </a:p>
          <a:p>
            <a:pPr lvl="1"/>
            <a:endParaRPr lang="en-US" i="1" dirty="0">
              <a:sym typeface="Wingdings"/>
            </a:endParaRPr>
          </a:p>
          <a:p>
            <a:r>
              <a:rPr lang="en-US" dirty="0" smtClean="0">
                <a:sym typeface="Wingdings"/>
              </a:rPr>
              <a:t>How do prisms and diffraction gratings work?</a:t>
            </a:r>
            <a:endParaRPr lang="en-US" dirty="0"/>
          </a:p>
        </p:txBody>
      </p:sp>
      <p:pic>
        <p:nvPicPr>
          <p:cNvPr id="4" name="Picture 3"/>
          <p:cNvPicPr>
            <a:picLocks noChangeAspect="1"/>
          </p:cNvPicPr>
          <p:nvPr/>
        </p:nvPicPr>
        <p:blipFill>
          <a:blip r:embed="rId4"/>
          <a:stretch>
            <a:fillRect/>
          </a:stretch>
        </p:blipFill>
        <p:spPr>
          <a:xfrm>
            <a:off x="8080850" y="2770909"/>
            <a:ext cx="3731304" cy="3731304"/>
          </a:xfrm>
          <a:prstGeom prst="rect">
            <a:avLst/>
          </a:prstGeom>
        </p:spPr>
      </p:pic>
    </p:spTree>
    <p:extLst>
      <p:ext uri="{BB962C8B-B14F-4D97-AF65-F5344CB8AC3E}">
        <p14:creationId xmlns:p14="http://schemas.microsoft.com/office/powerpoint/2010/main" val="189707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0090" y="1010774"/>
            <a:ext cx="4486656" cy="1141497"/>
          </a:xfrm>
        </p:spPr>
        <p:txBody>
          <a:bodyPr/>
          <a:lstStyle/>
          <a:p>
            <a:r>
              <a:rPr lang="en-US" dirty="0" smtClean="0"/>
              <a:t>Properties of light</a:t>
            </a:r>
            <a:endParaRPr lang="en-US" dirty="0"/>
          </a:p>
        </p:txBody>
      </p:sp>
      <p:sp>
        <p:nvSpPr>
          <p:cNvPr id="7" name="Content Placeholder 6"/>
          <p:cNvSpPr>
            <a:spLocks noGrp="1"/>
          </p:cNvSpPr>
          <p:nvPr>
            <p:ph idx="1"/>
          </p:nvPr>
        </p:nvSpPr>
        <p:spPr/>
        <p:txBody>
          <a:bodyPr>
            <a:normAutofit/>
          </a:bodyPr>
          <a:lstStyle/>
          <a:p>
            <a:r>
              <a:rPr lang="en-US" sz="2400" dirty="0" smtClean="0"/>
              <a:t>In the 1660s, Newton had some ideas</a:t>
            </a:r>
            <a:r>
              <a:rPr lang="mr-IN" sz="2400" dirty="0" smtClean="0"/>
              <a:t>…</a:t>
            </a:r>
            <a:endParaRPr lang="en-US" sz="2400" dirty="0" smtClean="0"/>
          </a:p>
          <a:p>
            <a:pPr lvl="1"/>
            <a:r>
              <a:rPr lang="en-US" sz="2400" dirty="0" smtClean="0"/>
              <a:t>It’s obviously a stream of particles, delivering energy!</a:t>
            </a:r>
          </a:p>
          <a:p>
            <a:r>
              <a:rPr lang="en-US" sz="2400" dirty="0" smtClean="0"/>
              <a:t>In the 1670s, Dutch physicist Christiaan Huygens had ideas, too</a:t>
            </a:r>
          </a:p>
          <a:p>
            <a:pPr lvl="1"/>
            <a:r>
              <a:rPr lang="en-US" sz="2400" dirty="0" smtClean="0"/>
              <a:t>It’s a wave! It behaves like waves would</a:t>
            </a:r>
          </a:p>
        </p:txBody>
      </p:sp>
      <p:sp>
        <p:nvSpPr>
          <p:cNvPr id="8" name="Text Placeholder 7"/>
          <p:cNvSpPr>
            <a:spLocks noGrp="1"/>
          </p:cNvSpPr>
          <p:nvPr>
            <p:ph type="body" sz="half" idx="2"/>
          </p:nvPr>
        </p:nvSpPr>
        <p:spPr>
          <a:xfrm>
            <a:off x="1170986" y="2316864"/>
            <a:ext cx="3794760" cy="2194036"/>
          </a:xfrm>
        </p:spPr>
        <p:txBody>
          <a:bodyPr>
            <a:normAutofit/>
          </a:bodyPr>
          <a:lstStyle/>
          <a:p>
            <a:r>
              <a:rPr lang="en-US" sz="3600" dirty="0" smtClean="0"/>
              <a:t>What is light?</a:t>
            </a:r>
            <a:endParaRPr lang="en-US" sz="3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41188"/>
            <a:ext cx="6096000" cy="3216812"/>
          </a:xfrm>
          <a:prstGeom prst="rect">
            <a:avLst/>
          </a:prstGeom>
        </p:spPr>
      </p:pic>
    </p:spTree>
    <p:extLst>
      <p:ext uri="{BB962C8B-B14F-4D97-AF65-F5344CB8AC3E}">
        <p14:creationId xmlns:p14="http://schemas.microsoft.com/office/powerpoint/2010/main" val="1801284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453746" y="3632013"/>
            <a:ext cx="4586941" cy="3179324"/>
          </a:xfrm>
          <a:prstGeom prst="rect">
            <a:avLst/>
          </a:prstGeom>
        </p:spPr>
      </p:pic>
      <p:sp>
        <p:nvSpPr>
          <p:cNvPr id="2" name="Title 1"/>
          <p:cNvSpPr>
            <a:spLocks noGrp="1"/>
          </p:cNvSpPr>
          <p:nvPr>
            <p:ph type="title"/>
          </p:nvPr>
        </p:nvSpPr>
        <p:spPr/>
        <p:txBody>
          <a:bodyPr/>
          <a:lstStyle/>
          <a:p>
            <a:r>
              <a:rPr lang="en-US" dirty="0" smtClean="0"/>
              <a:t>Particles and waves</a:t>
            </a:r>
            <a:endParaRPr lang="en-US" dirty="0"/>
          </a:p>
        </p:txBody>
      </p:sp>
      <p:sp>
        <p:nvSpPr>
          <p:cNvPr id="3" name="Content Placeholder 2"/>
          <p:cNvSpPr>
            <a:spLocks noGrp="1"/>
          </p:cNvSpPr>
          <p:nvPr>
            <p:ph idx="1"/>
          </p:nvPr>
        </p:nvSpPr>
        <p:spPr/>
        <p:txBody>
          <a:bodyPr/>
          <a:lstStyle/>
          <a:p>
            <a:r>
              <a:rPr lang="en-US" dirty="0" smtClean="0"/>
              <a:t>Individual molecules, atoms, and the things that make up atoms, are examples of particles</a:t>
            </a:r>
          </a:p>
          <a:p>
            <a:pPr lvl="1"/>
            <a:r>
              <a:rPr lang="en-US" dirty="0" smtClean="0"/>
              <a:t>Examples of things that behave like particles: a marble, a ball</a:t>
            </a:r>
          </a:p>
          <a:p>
            <a:pPr lvl="1"/>
            <a:r>
              <a:rPr lang="en-US" dirty="0" smtClean="0"/>
              <a:t>Can have positions, momenta; can exert forces</a:t>
            </a:r>
          </a:p>
          <a:p>
            <a:pPr lvl="1"/>
            <a:r>
              <a:rPr lang="en-US" dirty="0" smtClean="0"/>
              <a:t>Particles are the </a:t>
            </a:r>
            <a:r>
              <a:rPr lang="en-US" i="1" dirty="0" smtClean="0"/>
              <a:t>things</a:t>
            </a:r>
            <a:endParaRPr lang="en-US" dirty="0" smtClean="0"/>
          </a:p>
          <a:p>
            <a:r>
              <a:rPr lang="en-US" dirty="0" smtClean="0"/>
              <a:t>Waves are motions that move through a medium and have distinct properties</a:t>
            </a:r>
          </a:p>
          <a:p>
            <a:pPr lvl="1"/>
            <a:r>
              <a:rPr lang="en-US" dirty="0" smtClean="0"/>
              <a:t>Example: waves in water</a:t>
            </a:r>
          </a:p>
          <a:p>
            <a:pPr lvl="1"/>
            <a:r>
              <a:rPr lang="en-US" dirty="0" smtClean="0"/>
              <a:t>Waves </a:t>
            </a:r>
            <a:r>
              <a:rPr lang="en-US" i="1" dirty="0" smtClean="0"/>
              <a:t>move</a:t>
            </a:r>
            <a:r>
              <a:rPr lang="en-US" dirty="0" smtClean="0"/>
              <a:t> the things</a:t>
            </a:r>
          </a:p>
          <a:p>
            <a:pPr lvl="1"/>
            <a:r>
              <a:rPr lang="en-US" dirty="0" smtClean="0"/>
              <a:t>Waves have slightly different properties</a:t>
            </a:r>
            <a:r>
              <a:rPr lang="mr-IN" dirty="0" smtClean="0"/>
              <a:t>…</a:t>
            </a:r>
            <a:endParaRPr lang="en-US" dirty="0"/>
          </a:p>
        </p:txBody>
      </p:sp>
    </p:spTree>
    <p:extLst>
      <p:ext uri="{BB962C8B-B14F-4D97-AF65-F5344CB8AC3E}">
        <p14:creationId xmlns:p14="http://schemas.microsoft.com/office/powerpoint/2010/main" val="15709954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waves</a:t>
            </a:r>
            <a:endParaRPr lang="en-US" dirty="0"/>
          </a:p>
        </p:txBody>
      </p:sp>
      <p:sp>
        <p:nvSpPr>
          <p:cNvPr id="3" name="Content Placeholder 2"/>
          <p:cNvSpPr>
            <a:spLocks noGrp="1"/>
          </p:cNvSpPr>
          <p:nvPr>
            <p:ph idx="1"/>
          </p:nvPr>
        </p:nvSpPr>
        <p:spPr/>
        <p:txBody>
          <a:bodyPr/>
          <a:lstStyle/>
          <a:p>
            <a:r>
              <a:rPr lang="en-US" dirty="0" smtClean="0"/>
              <a:t>Wavelength</a:t>
            </a:r>
          </a:p>
          <a:p>
            <a:r>
              <a:rPr lang="en-US" dirty="0" smtClean="0"/>
              <a:t>Amplitude</a:t>
            </a:r>
          </a:p>
          <a:p>
            <a:r>
              <a:rPr lang="en-US" dirty="0" smtClean="0"/>
              <a:t>Frequency</a:t>
            </a:r>
          </a:p>
          <a:p>
            <a:pPr lvl="1"/>
            <a:r>
              <a:rPr lang="en-US" dirty="0" smtClean="0"/>
              <a:t>High= more energy</a:t>
            </a:r>
          </a:p>
          <a:p>
            <a:pPr lvl="1"/>
            <a:r>
              <a:rPr lang="en-US" dirty="0" smtClean="0"/>
              <a:t>Low= less energy</a:t>
            </a:r>
            <a:endParaRPr lang="en-US" dirty="0"/>
          </a:p>
        </p:txBody>
      </p:sp>
      <p:pic>
        <p:nvPicPr>
          <p:cNvPr id="4" name="Picture 3"/>
          <p:cNvPicPr>
            <a:picLocks noChangeAspect="1"/>
          </p:cNvPicPr>
          <p:nvPr/>
        </p:nvPicPr>
        <p:blipFill>
          <a:blip r:embed="rId2"/>
          <a:stretch>
            <a:fillRect/>
          </a:stretch>
        </p:blipFill>
        <p:spPr>
          <a:xfrm>
            <a:off x="3547917" y="1672937"/>
            <a:ext cx="7950200" cy="4648200"/>
          </a:xfrm>
          <a:prstGeom prst="rect">
            <a:avLst/>
          </a:prstGeom>
        </p:spPr>
      </p:pic>
      <p:cxnSp>
        <p:nvCxnSpPr>
          <p:cNvPr id="6" name="Straight Arrow Connector 5"/>
          <p:cNvCxnSpPr/>
          <p:nvPr/>
        </p:nvCxnSpPr>
        <p:spPr>
          <a:xfrm flipV="1">
            <a:off x="6442365" y="4765964"/>
            <a:ext cx="0" cy="48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p:cNvCxnSpPr/>
          <p:nvPr/>
        </p:nvCxnSpPr>
        <p:spPr>
          <a:xfrm flipV="1">
            <a:off x="5999015" y="2590800"/>
            <a:ext cx="0" cy="48490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994004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waves</a:t>
            </a:r>
            <a:endParaRPr lang="en-US" dirty="0"/>
          </a:p>
        </p:txBody>
      </p:sp>
      <p:sp>
        <p:nvSpPr>
          <p:cNvPr id="3" name="Content Placeholder 2"/>
          <p:cNvSpPr>
            <a:spLocks noGrp="1"/>
          </p:cNvSpPr>
          <p:nvPr>
            <p:ph idx="1"/>
          </p:nvPr>
        </p:nvSpPr>
        <p:spPr>
          <a:xfrm>
            <a:off x="533400" y="1524000"/>
            <a:ext cx="11125200" cy="5460124"/>
          </a:xfrm>
        </p:spPr>
        <p:txBody>
          <a:bodyPr/>
          <a:lstStyle/>
          <a:p>
            <a:r>
              <a:rPr lang="en-US" dirty="0" smtClean="0"/>
              <a:t>Wavelength: the distance between two peaks. Units: distance. So meters, cm, mm, nm (10</a:t>
            </a:r>
            <a:r>
              <a:rPr lang="en-US" baseline="30000" dirty="0" smtClean="0"/>
              <a:t>-9</a:t>
            </a:r>
            <a:r>
              <a:rPr lang="en-US" dirty="0" smtClean="0"/>
              <a:t>m). Astronomers who study visible light often use Angstroms, 10</a:t>
            </a:r>
            <a:r>
              <a:rPr lang="en-US" baseline="30000" dirty="0" smtClean="0"/>
              <a:t>-10</a:t>
            </a:r>
            <a:r>
              <a:rPr lang="en-US" dirty="0" smtClean="0"/>
              <a:t>m. X-ray astronomers use units of energy; radio astronomers often use units of frequency instead of wavelength! (think: car radio frequencies)</a:t>
            </a:r>
          </a:p>
          <a:p>
            <a:r>
              <a:rPr lang="en-US" dirty="0" smtClean="0"/>
              <a:t>Frequency: how frequently do the peaks pass by? Units of 1/s (think, ‘peaks passing by per second,’ or ‘cycles per second’). 1/s also called Hertz, abbreviated Hz</a:t>
            </a:r>
          </a:p>
          <a:p>
            <a:r>
              <a:rPr lang="en-US" dirty="0" smtClean="0"/>
              <a:t>Amplitude: units vary, but it relates directly to the brightness of the source emitting the wave</a:t>
            </a:r>
          </a:p>
          <a:p>
            <a:pPr lvl="1"/>
            <a:r>
              <a:rPr lang="en-US" dirty="0" smtClean="0"/>
              <a:t>Examples: waves on earth. Tidal variations ~1m (recall lunar tides from last class). Tsunamis: ~tens of meters in amplitude (30m ~ 100ft!)</a:t>
            </a:r>
          </a:p>
          <a:p>
            <a:r>
              <a:rPr lang="en-US" dirty="0" smtClean="0"/>
              <a:t>Speed: how fast the peaks travel</a:t>
            </a:r>
          </a:p>
          <a:p>
            <a:pPr lvl="1"/>
            <a:r>
              <a:rPr lang="en-US" i="1" dirty="0" smtClean="0"/>
              <a:t>What is the speed for light waves?</a:t>
            </a:r>
          </a:p>
          <a:p>
            <a:endParaRPr lang="en-US" dirty="0"/>
          </a:p>
        </p:txBody>
      </p:sp>
    </p:spTree>
    <p:extLst>
      <p:ext uri="{BB962C8B-B14F-4D97-AF65-F5344CB8AC3E}">
        <p14:creationId xmlns:p14="http://schemas.microsoft.com/office/powerpoint/2010/main" val="19993069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waves</a:t>
            </a:r>
            <a:endParaRPr lang="en-US" dirty="0"/>
          </a:p>
        </p:txBody>
      </p:sp>
      <p:sp>
        <p:nvSpPr>
          <p:cNvPr id="3" name="Content Placeholder 2"/>
          <p:cNvSpPr>
            <a:spLocks noGrp="1"/>
          </p:cNvSpPr>
          <p:nvPr>
            <p:ph idx="1"/>
          </p:nvPr>
        </p:nvSpPr>
        <p:spPr/>
        <p:txBody>
          <a:bodyPr/>
          <a:lstStyle/>
          <a:p>
            <a:r>
              <a:rPr lang="en-US" dirty="0" smtClean="0"/>
              <a:t>Certain fundamental quantities in physics are described as </a:t>
            </a:r>
            <a:r>
              <a:rPr lang="en-US" i="1" dirty="0" smtClean="0"/>
              <a:t>fields</a:t>
            </a:r>
            <a:r>
              <a:rPr lang="en-US" dirty="0" smtClean="0"/>
              <a:t> based on how they interact with each other and with particles</a:t>
            </a:r>
            <a:endParaRPr lang="en-US" i="1" dirty="0" smtClean="0"/>
          </a:p>
          <a:p>
            <a:pPr lvl="1"/>
            <a:r>
              <a:rPr lang="en-US" dirty="0" smtClean="0"/>
              <a:t>Example: gravitational fields</a:t>
            </a:r>
          </a:p>
          <a:p>
            <a:endParaRPr lang="en-US" dirty="0"/>
          </a:p>
        </p:txBody>
      </p:sp>
      <p:pic>
        <p:nvPicPr>
          <p:cNvPr id="4" name="Picture 3"/>
          <p:cNvPicPr>
            <a:picLocks noChangeAspect="1"/>
          </p:cNvPicPr>
          <p:nvPr/>
        </p:nvPicPr>
        <p:blipFill>
          <a:blip r:embed="rId3"/>
          <a:stretch>
            <a:fillRect/>
          </a:stretch>
        </p:blipFill>
        <p:spPr>
          <a:xfrm>
            <a:off x="6281027" y="2024149"/>
            <a:ext cx="5259332" cy="4643176"/>
          </a:xfrm>
          <a:prstGeom prst="rect">
            <a:avLst/>
          </a:prstGeom>
        </p:spPr>
      </p:pic>
    </p:spTree>
    <p:extLst>
      <p:ext uri="{BB962C8B-B14F-4D97-AF65-F5344CB8AC3E}">
        <p14:creationId xmlns:p14="http://schemas.microsoft.com/office/powerpoint/2010/main" val="4661909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Electromagnetic waves</a:t>
            </a:r>
            <a:endParaRPr lang="en-US" dirty="0"/>
          </a:p>
        </p:txBody>
      </p:sp>
      <p:sp>
        <p:nvSpPr>
          <p:cNvPr id="3" name="Content Placeholder 2"/>
          <p:cNvSpPr>
            <a:spLocks noGrp="1"/>
          </p:cNvSpPr>
          <p:nvPr>
            <p:ph idx="1"/>
          </p:nvPr>
        </p:nvSpPr>
        <p:spPr/>
        <p:txBody>
          <a:bodyPr/>
          <a:lstStyle/>
          <a:p>
            <a:r>
              <a:rPr lang="en-US" dirty="0" smtClean="0"/>
              <a:t>The interaction of charges and charged particles are governed by electric fields</a:t>
            </a:r>
          </a:p>
          <a:p>
            <a:r>
              <a:rPr lang="en-US" dirty="0" smtClean="0"/>
              <a:t>Magnetic fields occur when charged particles move; they interact with each other and with charged particles</a:t>
            </a:r>
          </a:p>
          <a:p>
            <a:r>
              <a:rPr lang="en-US" dirty="0" smtClean="0"/>
              <a:t>Light is thought to be a wave that travels through both electric and magnetic fields at the same time</a:t>
            </a:r>
          </a:p>
          <a:p>
            <a:r>
              <a:rPr lang="en-US" dirty="0" smtClean="0"/>
              <a:t>Light interacts with gravitational fields</a:t>
            </a:r>
            <a:endParaRPr lang="en-US" dirty="0"/>
          </a:p>
        </p:txBody>
      </p:sp>
      <p:pic>
        <p:nvPicPr>
          <p:cNvPr id="4" name="Picture 3"/>
          <p:cNvPicPr>
            <a:picLocks noChangeAspect="1"/>
          </p:cNvPicPr>
          <p:nvPr/>
        </p:nvPicPr>
        <p:blipFill>
          <a:blip r:embed="rId2"/>
          <a:stretch>
            <a:fillRect/>
          </a:stretch>
        </p:blipFill>
        <p:spPr>
          <a:xfrm>
            <a:off x="5657463" y="4300329"/>
            <a:ext cx="2062307" cy="1820698"/>
          </a:xfrm>
          <a:prstGeom prst="rect">
            <a:avLst/>
          </a:prstGeom>
        </p:spPr>
      </p:pic>
      <p:pic>
        <p:nvPicPr>
          <p:cNvPr id="6" name="Picture 5"/>
          <p:cNvPicPr>
            <a:picLocks noChangeAspect="1"/>
          </p:cNvPicPr>
          <p:nvPr/>
        </p:nvPicPr>
        <p:blipFill>
          <a:blip r:embed="rId3"/>
          <a:stretch>
            <a:fillRect/>
          </a:stretch>
        </p:blipFill>
        <p:spPr>
          <a:xfrm>
            <a:off x="8056179" y="4145061"/>
            <a:ext cx="3938830" cy="2602580"/>
          </a:xfrm>
          <a:prstGeom prst="rect">
            <a:avLst/>
          </a:prstGeom>
        </p:spPr>
      </p:pic>
    </p:spTree>
    <p:extLst>
      <p:ext uri="{BB962C8B-B14F-4D97-AF65-F5344CB8AC3E}">
        <p14:creationId xmlns:p14="http://schemas.microsoft.com/office/powerpoint/2010/main" val="1022733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from last time</a:t>
            </a:r>
            <a:r>
              <a:rPr lang="mr-IN" dirty="0" smtClean="0"/>
              <a:t>…</a:t>
            </a:r>
            <a:endParaRPr lang="en-US" dirty="0"/>
          </a:p>
        </p:txBody>
      </p:sp>
      <p:sp>
        <p:nvSpPr>
          <p:cNvPr id="3" name="Content Placeholder 2"/>
          <p:cNvSpPr>
            <a:spLocks noGrp="1"/>
          </p:cNvSpPr>
          <p:nvPr>
            <p:ph idx="1"/>
          </p:nvPr>
        </p:nvSpPr>
        <p:spPr/>
        <p:txBody>
          <a:bodyPr/>
          <a:lstStyle/>
          <a:p>
            <a:r>
              <a:rPr lang="en-US" dirty="0" smtClean="0"/>
              <a:t>Conservation laws</a:t>
            </a:r>
          </a:p>
          <a:p>
            <a:pPr lvl="1"/>
            <a:r>
              <a:rPr lang="en-US" dirty="0" smtClean="0"/>
              <a:t>Momentum</a:t>
            </a:r>
          </a:p>
          <a:p>
            <a:pPr lvl="1"/>
            <a:r>
              <a:rPr lang="en-US" dirty="0" smtClean="0"/>
              <a:t>Angular momentum</a:t>
            </a:r>
          </a:p>
          <a:p>
            <a:pPr lvl="1"/>
            <a:r>
              <a:rPr lang="en-US" dirty="0" smtClean="0"/>
              <a:t>Energy</a:t>
            </a:r>
          </a:p>
          <a:p>
            <a:pPr lvl="1"/>
            <a:endParaRPr lang="en-US" dirty="0"/>
          </a:p>
          <a:p>
            <a:r>
              <a:rPr lang="en-US" dirty="0" smtClean="0"/>
              <a:t>Newton’s universal law of gravitation</a:t>
            </a:r>
          </a:p>
          <a:p>
            <a:pPr lvl="1"/>
            <a:r>
              <a:rPr lang="en-US" dirty="0" smtClean="0"/>
              <a:t>Depends on product of the masses of two bodies</a:t>
            </a:r>
          </a:p>
          <a:p>
            <a:pPr lvl="1"/>
            <a:r>
              <a:rPr lang="en-US" dirty="0" smtClean="0"/>
              <a:t>Decreases as 1/d</a:t>
            </a:r>
            <a:r>
              <a:rPr lang="en-US" baseline="30000" dirty="0" smtClean="0"/>
              <a:t>2</a:t>
            </a:r>
            <a:r>
              <a:rPr lang="en-US" dirty="0" smtClean="0"/>
              <a:t> </a:t>
            </a:r>
            <a:r>
              <a:rPr lang="mr-IN" dirty="0" smtClean="0"/>
              <a:t>–</a:t>
            </a:r>
            <a:r>
              <a:rPr lang="en-US" dirty="0" smtClean="0"/>
              <a:t> </a:t>
            </a:r>
            <a:r>
              <a:rPr lang="en-US" i="1" dirty="0" smtClean="0"/>
              <a:t>inverse square law</a:t>
            </a:r>
            <a:endParaRPr lang="en-US" baseline="30000" dirty="0"/>
          </a:p>
        </p:txBody>
      </p:sp>
      <p:sp>
        <p:nvSpPr>
          <p:cNvPr id="4" name="Oval 3"/>
          <p:cNvSpPr/>
          <p:nvPr/>
        </p:nvSpPr>
        <p:spPr>
          <a:xfrm>
            <a:off x="7328201" y="5020541"/>
            <a:ext cx="685800" cy="647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957101" y="4696691"/>
            <a:ext cx="1371600" cy="1295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671101" y="5344391"/>
            <a:ext cx="29718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5624945" y="1315113"/>
            <a:ext cx="6033655" cy="3002309"/>
          </a:xfrm>
          <a:prstGeom prst="rect">
            <a:avLst/>
          </a:prstGeom>
        </p:spPr>
      </p:pic>
    </p:spTree>
    <p:extLst>
      <p:ext uri="{BB962C8B-B14F-4D97-AF65-F5344CB8AC3E}">
        <p14:creationId xmlns:p14="http://schemas.microsoft.com/office/powerpoint/2010/main" val="13297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so</a:t>
            </a:r>
            <a:r>
              <a:rPr lang="mr-IN" dirty="0" smtClean="0"/>
              <a:t>…</a:t>
            </a:r>
            <a:r>
              <a:rPr lang="en-US" dirty="0" smtClean="0"/>
              <a:t> what is light?</a:t>
            </a:r>
            <a:endParaRPr lang="en-US" dirty="0"/>
          </a:p>
        </p:txBody>
      </p:sp>
      <p:sp>
        <p:nvSpPr>
          <p:cNvPr id="3" name="Content Placeholder 2"/>
          <p:cNvSpPr>
            <a:spLocks noGrp="1"/>
          </p:cNvSpPr>
          <p:nvPr>
            <p:ph idx="1"/>
          </p:nvPr>
        </p:nvSpPr>
        <p:spPr/>
        <p:txBody>
          <a:bodyPr/>
          <a:lstStyle/>
          <a:p>
            <a:r>
              <a:rPr lang="en-US" dirty="0" smtClean="0"/>
              <a:t>It behaves like both a wave and a particle</a:t>
            </a:r>
          </a:p>
          <a:p>
            <a:r>
              <a:rPr lang="en-US" dirty="0" smtClean="0"/>
              <a:t>In quantum mechanics, this is called </a:t>
            </a:r>
            <a:r>
              <a:rPr lang="en-US" i="1" dirty="0" smtClean="0"/>
              <a:t>wave-particle duality</a:t>
            </a:r>
            <a:endParaRPr lang="en-US" dirty="0" smtClean="0"/>
          </a:p>
          <a:p>
            <a:r>
              <a:rPr lang="en-US" dirty="0" smtClean="0"/>
              <a:t>Discrete “particles” of light are called </a:t>
            </a:r>
            <a:r>
              <a:rPr lang="en-US" u="sng" dirty="0" smtClean="0"/>
              <a:t>photons</a:t>
            </a:r>
            <a:endParaRPr lang="en-US" dirty="0" smtClean="0"/>
          </a:p>
          <a:p>
            <a:r>
              <a:rPr lang="en-US" dirty="0" smtClean="0"/>
              <a:t>Photons carry energy</a:t>
            </a:r>
          </a:p>
          <a:p>
            <a:pPr lvl="1"/>
            <a:r>
              <a:rPr lang="en-US" dirty="0" smtClean="0"/>
              <a:t>Higher energy photons </a:t>
            </a:r>
            <a:r>
              <a:rPr lang="mr-IN" dirty="0" smtClean="0"/>
              <a:t>–</a:t>
            </a:r>
            <a:r>
              <a:rPr lang="en-US" dirty="0" smtClean="0"/>
              <a:t> shorter wavelength light (think: X-rays, UV light)</a:t>
            </a:r>
          </a:p>
          <a:p>
            <a:pPr lvl="1"/>
            <a:r>
              <a:rPr lang="en-US" dirty="0" smtClean="0"/>
              <a:t>Lower energy photons </a:t>
            </a:r>
            <a:r>
              <a:rPr lang="mr-IN" dirty="0" smtClean="0"/>
              <a:t>–</a:t>
            </a:r>
            <a:r>
              <a:rPr lang="en-US" dirty="0" smtClean="0"/>
              <a:t> longer wavelength light (think: radio waves)</a:t>
            </a:r>
            <a:endParaRPr lang="en-US" dirty="0"/>
          </a:p>
        </p:txBody>
      </p:sp>
    </p:spTree>
    <p:extLst>
      <p:ext uri="{BB962C8B-B14F-4D97-AF65-F5344CB8AC3E}">
        <p14:creationId xmlns:p14="http://schemas.microsoft.com/office/powerpoint/2010/main" val="2096754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electromagnetic spectrum</a:t>
            </a:r>
            <a:endParaRPr lang="en-US" dirty="0"/>
          </a:p>
        </p:txBody>
      </p:sp>
      <p:sp>
        <p:nvSpPr>
          <p:cNvPr id="6" name="Content Placeholder 5"/>
          <p:cNvSpPr>
            <a:spLocks noGrp="1"/>
          </p:cNvSpPr>
          <p:nvPr>
            <p:ph idx="1"/>
          </p:nvPr>
        </p:nvSpPr>
        <p:spPr>
          <a:xfrm>
            <a:off x="533400" y="6369268"/>
            <a:ext cx="11125200" cy="4216027"/>
          </a:xfrm>
        </p:spPr>
        <p:txBody>
          <a:bodyPr/>
          <a:lstStyle/>
          <a:p>
            <a:pPr marL="0" marR="0" lvl="3" indent="0" defTabSz="914400" eaLnBrk="1" fontAlgn="auto" latinLnBrk="0" hangingPunct="1">
              <a:lnSpc>
                <a:spcPct val="100000"/>
              </a:lnSpc>
              <a:spcBef>
                <a:spcPts val="0"/>
              </a:spcBef>
              <a:spcAft>
                <a:spcPts val="0"/>
              </a:spcAft>
              <a:buClrTx/>
              <a:buSzTx/>
              <a:buFontTx/>
              <a:buNone/>
              <a:tabLst/>
              <a:defRPr/>
            </a:pPr>
            <a:r>
              <a:rPr lang="en-US" dirty="0" smtClean="0"/>
              <a:t>Temperatures: 			          310K	6000K		10</a:t>
            </a:r>
            <a:r>
              <a:rPr lang="en-US" baseline="30000" dirty="0" smtClean="0"/>
              <a:t>6</a:t>
            </a:r>
            <a:r>
              <a:rPr lang="en-US" dirty="0" smtClean="0"/>
              <a:t>K</a:t>
            </a:r>
            <a:endParaRPr lang="en-US" dirty="0"/>
          </a:p>
        </p:txBody>
      </p:sp>
      <p:pic>
        <p:nvPicPr>
          <p:cNvPr id="5" name="Picture 4"/>
          <p:cNvPicPr>
            <a:picLocks noChangeAspect="1"/>
          </p:cNvPicPr>
          <p:nvPr/>
        </p:nvPicPr>
        <p:blipFill>
          <a:blip r:embed="rId3"/>
          <a:stretch>
            <a:fillRect/>
          </a:stretch>
        </p:blipFill>
        <p:spPr>
          <a:xfrm>
            <a:off x="2046711" y="1299559"/>
            <a:ext cx="8098577" cy="5069709"/>
          </a:xfrm>
          <a:prstGeom prst="rect">
            <a:avLst/>
          </a:prstGeom>
        </p:spPr>
      </p:pic>
    </p:spTree>
    <p:extLst>
      <p:ext uri="{BB962C8B-B14F-4D97-AF65-F5344CB8AC3E}">
        <p14:creationId xmlns:p14="http://schemas.microsoft.com/office/powerpoint/2010/main" val="1855796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prisms and gratings work?</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5739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Astronomical spectrographs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70117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003" y="1717355"/>
            <a:ext cx="4494998" cy="1134640"/>
          </a:xfrm>
        </p:spPr>
        <p:txBody>
          <a:bodyPr/>
          <a:lstStyle/>
          <a:p>
            <a:r>
              <a:rPr lang="en-US" dirty="0" smtClean="0"/>
              <a:t>The Sun</a:t>
            </a:r>
            <a:endParaRPr lang="en-US" dirty="0"/>
          </a:p>
        </p:txBody>
      </p:sp>
      <p:sp>
        <p:nvSpPr>
          <p:cNvPr id="5" name="Picture Placeholder 4"/>
          <p:cNvSpPr>
            <a:spLocks noGrp="1"/>
          </p:cNvSpPr>
          <p:nvPr>
            <p:ph type="pic" idx="1"/>
          </p:nvPr>
        </p:nvSpPr>
        <p:spPr/>
      </p:sp>
      <p:sp>
        <p:nvSpPr>
          <p:cNvPr id="3" name="Content Placeholder 2"/>
          <p:cNvSpPr>
            <a:spLocks noGrp="1"/>
          </p:cNvSpPr>
          <p:nvPr>
            <p:ph type="body" sz="half" idx="2"/>
          </p:nvPr>
        </p:nvSpPr>
        <p:spPr>
          <a:xfrm>
            <a:off x="765048" y="3023445"/>
            <a:ext cx="3794760" cy="2194037"/>
          </a:xfrm>
        </p:spPr>
        <p:txBody>
          <a:bodyPr>
            <a:normAutofit/>
          </a:bodyPr>
          <a:lstStyle/>
          <a:p>
            <a:r>
              <a:rPr lang="en-US" sz="3600" dirty="0" smtClean="0"/>
              <a:t>What color is the Sun?</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933882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143" y="1357746"/>
            <a:ext cx="7837714" cy="5334000"/>
          </a:xfrm>
        </p:spPr>
      </p:pic>
    </p:spTree>
    <p:extLst>
      <p:ext uri="{BB962C8B-B14F-4D97-AF65-F5344CB8AC3E}">
        <p14:creationId xmlns:p14="http://schemas.microsoft.com/office/powerpoint/2010/main" val="20704802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so why are plants green?</a:t>
            </a:r>
            <a:endParaRPr lang="en-US" dirty="0"/>
          </a:p>
        </p:txBody>
      </p:sp>
      <p:sp>
        <p:nvSpPr>
          <p:cNvPr id="3" name="Content Placeholder 2"/>
          <p:cNvSpPr>
            <a:spLocks noGrp="1"/>
          </p:cNvSpPr>
          <p:nvPr>
            <p:ph idx="1"/>
          </p:nvPr>
        </p:nvSpPr>
        <p:spPr/>
        <p:txBody>
          <a:bodyPr/>
          <a:lstStyle/>
          <a:p>
            <a:r>
              <a:rPr lang="en-US" dirty="0" smtClean="0"/>
              <a:t>It’s complicated</a:t>
            </a:r>
            <a:r>
              <a:rPr lang="mr-IN" dirty="0" smtClean="0"/>
              <a:t>…</a:t>
            </a:r>
            <a:endParaRPr lang="en-US" dirty="0" smtClean="0"/>
          </a:p>
          <a:p>
            <a:r>
              <a:rPr lang="en-US" dirty="0" smtClean="0"/>
              <a:t>Color is what we see when some wavelength(s) of light is(are) reflected back at us and others are absorbed</a:t>
            </a:r>
          </a:p>
          <a:p>
            <a:r>
              <a:rPr lang="en-US" dirty="0" smtClean="0"/>
              <a:t>Common misconception: plants are green because the Sun peaks in green wavelengths</a:t>
            </a:r>
          </a:p>
          <a:p>
            <a:pPr lvl="1"/>
            <a:r>
              <a:rPr lang="en-US" dirty="0" smtClean="0"/>
              <a:t>But if we see green, it means that light was reflected back at us!</a:t>
            </a:r>
          </a:p>
          <a:p>
            <a:pPr lvl="1"/>
            <a:r>
              <a:rPr lang="en-US" dirty="0" smtClean="0"/>
              <a:t>It’s too much green—plants would potentially overheat if they absorbed all that green</a:t>
            </a:r>
          </a:p>
          <a:p>
            <a:pPr lvl="1"/>
            <a:endParaRPr lang="en-US" dirty="0"/>
          </a:p>
          <a:p>
            <a:r>
              <a:rPr lang="en-US" dirty="0" smtClean="0"/>
              <a:t>Question for the weekend: What color would plants be around other stars that emit different amounts of light in different colors than the Sun does?</a:t>
            </a:r>
            <a:endParaRPr lang="en-US" dirty="0"/>
          </a:p>
        </p:txBody>
      </p:sp>
    </p:spTree>
    <p:extLst>
      <p:ext uri="{BB962C8B-B14F-4D97-AF65-F5344CB8AC3E}">
        <p14:creationId xmlns:p14="http://schemas.microsoft.com/office/powerpoint/2010/main" val="1738824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I forgot last time!</a:t>
            </a:r>
            <a:endParaRPr lang="en-US" dirty="0"/>
          </a:p>
        </p:txBody>
      </p:sp>
      <p:sp>
        <p:nvSpPr>
          <p:cNvPr id="3" name="Content Placeholder 2"/>
          <p:cNvSpPr>
            <a:spLocks noGrp="1"/>
          </p:cNvSpPr>
          <p:nvPr>
            <p:ph idx="1"/>
          </p:nvPr>
        </p:nvSpPr>
        <p:spPr/>
        <p:txBody>
          <a:bodyPr/>
          <a:lstStyle/>
          <a:p>
            <a:r>
              <a:rPr lang="en-US" dirty="0" smtClean="0"/>
              <a:t>Two bodies orbiting common center of mass</a:t>
            </a:r>
          </a:p>
          <a:p>
            <a:r>
              <a:rPr lang="en-US" dirty="0" smtClean="0"/>
              <a:t>We can detect the more massive body’s tiny orbit, it’s how exoplanets were discovered!</a:t>
            </a:r>
            <a:endParaRPr lang="en-US" dirty="0"/>
          </a:p>
        </p:txBody>
      </p:sp>
      <p:sp>
        <p:nvSpPr>
          <p:cNvPr id="4" name="Oval 3"/>
          <p:cNvSpPr/>
          <p:nvPr/>
        </p:nvSpPr>
        <p:spPr>
          <a:xfrm>
            <a:off x="7620000" y="3352800"/>
            <a:ext cx="4038600" cy="3505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Oval 4"/>
          <p:cNvSpPr/>
          <p:nvPr/>
        </p:nvSpPr>
        <p:spPr>
          <a:xfrm>
            <a:off x="8763000" y="4572000"/>
            <a:ext cx="1066800" cy="10668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554912" y="49421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9192986" y="4864286"/>
            <a:ext cx="457200" cy="482227"/>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480909" y="4825581"/>
            <a:ext cx="338554" cy="461665"/>
          </a:xfrm>
          <a:prstGeom prst="rect">
            <a:avLst/>
          </a:prstGeom>
          <a:noFill/>
        </p:spPr>
        <p:txBody>
          <a:bodyPr wrap="none" rtlCol="0">
            <a:spAutoFit/>
          </a:bodyPr>
          <a:lstStyle/>
          <a:p>
            <a:r>
              <a:rPr lang="en-US" smtClean="0"/>
              <a:t>x</a:t>
            </a:r>
            <a:endParaRPr lang="en-US"/>
          </a:p>
        </p:txBody>
      </p:sp>
      <p:pic>
        <p:nvPicPr>
          <p:cNvPr id="9" name="Picture 8"/>
          <p:cNvPicPr>
            <a:picLocks noChangeAspect="1"/>
          </p:cNvPicPr>
          <p:nvPr/>
        </p:nvPicPr>
        <p:blipFill>
          <a:blip r:embed="rId2"/>
          <a:stretch>
            <a:fillRect/>
          </a:stretch>
        </p:blipFill>
        <p:spPr>
          <a:xfrm>
            <a:off x="824483" y="2518964"/>
            <a:ext cx="5132532" cy="4327751"/>
          </a:xfrm>
          <a:prstGeom prst="rect">
            <a:avLst/>
          </a:prstGeom>
        </p:spPr>
      </p:pic>
    </p:spTree>
    <p:extLst>
      <p:ext uri="{BB962C8B-B14F-4D97-AF65-F5344CB8AC3E}">
        <p14:creationId xmlns:p14="http://schemas.microsoft.com/office/powerpoint/2010/main" val="1602059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377" y="0"/>
            <a:ext cx="10311245" cy="6874163"/>
          </a:xfrm>
          <a:prstGeom prst="rect">
            <a:avLst/>
          </a:prstGeom>
        </p:spPr>
      </p:pic>
      <p:sp>
        <p:nvSpPr>
          <p:cNvPr id="2" name="Title 1"/>
          <p:cNvSpPr>
            <a:spLocks noGrp="1"/>
          </p:cNvSpPr>
          <p:nvPr>
            <p:ph type="ctrTitle"/>
          </p:nvPr>
        </p:nvSpPr>
        <p:spPr/>
        <p:txBody>
          <a:bodyPr/>
          <a:lstStyle/>
          <a:p>
            <a:r>
              <a:rPr lang="en-US" dirty="0" smtClean="0"/>
              <a:t>Properties of light</a:t>
            </a:r>
            <a:endParaRPr lang="en-US" dirty="0"/>
          </a:p>
        </p:txBody>
      </p:sp>
      <p:sp>
        <p:nvSpPr>
          <p:cNvPr id="3" name="Subtitle 2"/>
          <p:cNvSpPr>
            <a:spLocks noGrp="1"/>
          </p:cNvSpPr>
          <p:nvPr>
            <p:ph type="subTitle" idx="1"/>
          </p:nvPr>
        </p:nvSpPr>
        <p:spPr>
          <a:xfrm>
            <a:off x="2695193" y="3593572"/>
            <a:ext cx="6801612" cy="1239894"/>
          </a:xfrm>
        </p:spPr>
        <p:txBody>
          <a:bodyPr/>
          <a:lstStyle/>
          <a:p>
            <a:r>
              <a:rPr lang="en-US" dirty="0" smtClean="0"/>
              <a:t>The Cosmic Perspective, Chapter 5, 5.1-5.2</a:t>
            </a:r>
            <a:endParaRPr lang="en-US" dirty="0"/>
          </a:p>
        </p:txBody>
      </p:sp>
    </p:spTree>
    <p:extLst>
      <p:ext uri="{BB962C8B-B14F-4D97-AF65-F5344CB8AC3E}">
        <p14:creationId xmlns:p14="http://schemas.microsoft.com/office/powerpoint/2010/main" val="81834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118" y="2243828"/>
            <a:ext cx="4486656" cy="1141497"/>
          </a:xfrm>
        </p:spPr>
        <p:txBody>
          <a:bodyPr/>
          <a:lstStyle/>
          <a:p>
            <a:r>
              <a:rPr lang="en-US" dirty="0" smtClean="0"/>
              <a:t>Today</a:t>
            </a:r>
            <a:r>
              <a:rPr lang="mr-IN" dirty="0" smtClean="0"/>
              <a:t>…</a:t>
            </a:r>
            <a:endParaRPr lang="en-US" dirty="0"/>
          </a:p>
        </p:txBody>
      </p:sp>
      <p:sp>
        <p:nvSpPr>
          <p:cNvPr id="3" name="Content Placeholder 2"/>
          <p:cNvSpPr>
            <a:spLocks noGrp="1"/>
          </p:cNvSpPr>
          <p:nvPr>
            <p:ph idx="1"/>
          </p:nvPr>
        </p:nvSpPr>
        <p:spPr/>
        <p:txBody>
          <a:bodyPr/>
          <a:lstStyle/>
          <a:p>
            <a:endParaRPr lang="en-US" dirty="0"/>
          </a:p>
        </p:txBody>
      </p:sp>
      <p:sp>
        <p:nvSpPr>
          <p:cNvPr id="5" name="Text Placeholder 4"/>
          <p:cNvSpPr>
            <a:spLocks noGrp="1"/>
          </p:cNvSpPr>
          <p:nvPr>
            <p:ph type="body" sz="half" idx="2"/>
          </p:nvPr>
        </p:nvSpPr>
        <p:spPr>
          <a:xfrm>
            <a:off x="2872" y="3567171"/>
            <a:ext cx="5469148" cy="2194036"/>
          </a:xfrm>
        </p:spPr>
        <p:txBody>
          <a:bodyPr>
            <a:noAutofit/>
          </a:bodyPr>
          <a:lstStyle/>
          <a:p>
            <a:r>
              <a:rPr lang="en-US" sz="3400" dirty="0"/>
              <a:t>We’re going to learn why the sky is blue</a:t>
            </a:r>
          </a:p>
          <a:p>
            <a:r>
              <a:rPr lang="en-US" sz="3400" dirty="0"/>
              <a:t>And why plants are </a:t>
            </a:r>
            <a:r>
              <a:rPr lang="en-US" sz="3400" dirty="0" smtClean="0"/>
              <a:t>green*</a:t>
            </a:r>
          </a:p>
          <a:p>
            <a:endParaRPr lang="en-US" sz="3400" dirty="0"/>
          </a:p>
          <a:p>
            <a:r>
              <a:rPr lang="en-US" sz="3400" dirty="0" smtClean="0"/>
              <a:t>*</a:t>
            </a:r>
            <a:r>
              <a:rPr lang="mr-IN" sz="3400" dirty="0" smtClean="0"/>
              <a:t>…</a:t>
            </a:r>
            <a:r>
              <a:rPr lang="en-US" sz="3400" dirty="0" smtClean="0"/>
              <a:t>mostly</a:t>
            </a:r>
            <a:endParaRPr lang="en-US" sz="3400" dirty="0"/>
          </a:p>
        </p:txBody>
      </p:sp>
      <p:pic>
        <p:nvPicPr>
          <p:cNvPr id="4" name="Picture 3"/>
          <p:cNvPicPr>
            <a:picLocks noChangeAspect="1"/>
          </p:cNvPicPr>
          <p:nvPr/>
        </p:nvPicPr>
        <p:blipFill>
          <a:blip r:embed="rId3"/>
          <a:stretch>
            <a:fillRect/>
          </a:stretch>
        </p:blipFill>
        <p:spPr>
          <a:xfrm>
            <a:off x="5473457" y="-5772"/>
            <a:ext cx="6974607" cy="6974607"/>
          </a:xfrm>
          <a:prstGeom prst="rect">
            <a:avLst/>
          </a:prstGeom>
        </p:spPr>
      </p:pic>
    </p:spTree>
    <p:extLst>
      <p:ext uri="{BB962C8B-B14F-4D97-AF65-F5344CB8AC3E}">
        <p14:creationId xmlns:p14="http://schemas.microsoft.com/office/powerpoint/2010/main" val="1936378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experience light?</a:t>
            </a:r>
            <a:endParaRPr lang="en-US" dirty="0"/>
          </a:p>
        </p:txBody>
      </p:sp>
      <p:sp>
        <p:nvSpPr>
          <p:cNvPr id="3" name="Content Placeholder 2"/>
          <p:cNvSpPr>
            <a:spLocks noGrp="1"/>
          </p:cNvSpPr>
          <p:nvPr>
            <p:ph idx="1"/>
          </p:nvPr>
        </p:nvSpPr>
        <p:spPr>
          <a:xfrm>
            <a:off x="533400" y="1524000"/>
            <a:ext cx="7114309" cy="4216027"/>
          </a:xfrm>
        </p:spPr>
        <p:txBody>
          <a:bodyPr/>
          <a:lstStyle/>
          <a:p>
            <a:r>
              <a:rPr lang="en-US" dirty="0" smtClean="0"/>
              <a:t>It’s bright: reflections and scattering are how we see anything</a:t>
            </a:r>
          </a:p>
          <a:p>
            <a:r>
              <a:rPr lang="en-US" dirty="0" smtClean="0"/>
              <a:t>It’s warm: we can tell light is a form of energy</a:t>
            </a:r>
          </a:p>
          <a:p>
            <a:pPr lvl="1"/>
            <a:r>
              <a:rPr lang="en-US" dirty="0" smtClean="0"/>
              <a:t>Sunlight warms our skin</a:t>
            </a:r>
          </a:p>
          <a:p>
            <a:pPr lvl="1"/>
            <a:r>
              <a:rPr lang="en-US" dirty="0" smtClean="0"/>
              <a:t>Sunlight heats up asphalt, which radiates that heat back at us</a:t>
            </a:r>
          </a:p>
          <a:p>
            <a:r>
              <a:rPr lang="en-US" dirty="0" smtClean="0"/>
              <a:t>It’s colorful: we’ve all seen prisms or materials that behave like them (rainbows on CDs)</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0525" y="1697182"/>
            <a:ext cx="3648075" cy="4572000"/>
          </a:xfrm>
          <a:prstGeom prst="rect">
            <a:avLst/>
          </a:prstGeom>
        </p:spPr>
      </p:pic>
    </p:spTree>
    <p:extLst>
      <p:ext uri="{BB962C8B-B14F-4D97-AF65-F5344CB8AC3E}">
        <p14:creationId xmlns:p14="http://schemas.microsoft.com/office/powerpoint/2010/main" val="2025271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as a form of energy</a:t>
            </a:r>
            <a:endParaRPr lang="en-US" dirty="0"/>
          </a:p>
        </p:txBody>
      </p:sp>
      <p:sp>
        <p:nvSpPr>
          <p:cNvPr id="3" name="Content Placeholder 2"/>
          <p:cNvSpPr>
            <a:spLocks noGrp="1"/>
          </p:cNvSpPr>
          <p:nvPr>
            <p:ph idx="1"/>
          </p:nvPr>
        </p:nvSpPr>
        <p:spPr>
          <a:xfrm>
            <a:off x="533400" y="1524000"/>
            <a:ext cx="11250283" cy="5334000"/>
          </a:xfrm>
        </p:spPr>
        <p:txBody>
          <a:bodyPr>
            <a:normAutofit/>
          </a:bodyPr>
          <a:lstStyle/>
          <a:p>
            <a:r>
              <a:rPr lang="en-US" dirty="0" smtClean="0"/>
              <a:t>Consider walking outside or sitting by a window in the sun</a:t>
            </a:r>
          </a:p>
          <a:p>
            <a:pPr lvl="1"/>
            <a:r>
              <a:rPr lang="en-US" dirty="0" smtClean="0"/>
              <a:t>Your skin gets warmer</a:t>
            </a:r>
          </a:p>
          <a:p>
            <a:pPr lvl="1"/>
            <a:r>
              <a:rPr lang="en-US" dirty="0" smtClean="0"/>
              <a:t>Light is transferring energy to your skin</a:t>
            </a:r>
          </a:p>
          <a:p>
            <a:pPr lvl="1"/>
            <a:r>
              <a:rPr lang="en-US" dirty="0" smtClean="0"/>
              <a:t>Your thermal energy is increasing, as light speeds up </a:t>
            </a:r>
          </a:p>
          <a:p>
            <a:pPr marL="228600" lvl="1" indent="0">
              <a:buNone/>
            </a:pPr>
            <a:r>
              <a:rPr lang="en-US" dirty="0"/>
              <a:t> </a:t>
            </a:r>
            <a:r>
              <a:rPr lang="en-US" dirty="0" smtClean="0"/>
              <a:t>   molecules and atoms in your skin</a:t>
            </a:r>
          </a:p>
          <a:p>
            <a:r>
              <a:rPr lang="en-US" dirty="0" smtClean="0"/>
              <a:t>The energy light has is called </a:t>
            </a:r>
            <a:r>
              <a:rPr lang="en-US" u="sng" dirty="0" smtClean="0"/>
              <a:t>radiative</a:t>
            </a:r>
            <a:r>
              <a:rPr lang="en-US" dirty="0" smtClean="0"/>
              <a:t> energy</a:t>
            </a:r>
          </a:p>
          <a:p>
            <a:r>
              <a:rPr lang="en-US" dirty="0" smtClean="0"/>
              <a:t>Units of energy are Joules (aka g*m</a:t>
            </a:r>
            <a:r>
              <a:rPr lang="en-US" baseline="30000" dirty="0" smtClean="0"/>
              <a:t>2</a:t>
            </a:r>
            <a:r>
              <a:rPr lang="en-US" dirty="0" smtClean="0"/>
              <a:t>/s</a:t>
            </a:r>
            <a:r>
              <a:rPr lang="en-US" baseline="30000" dirty="0" smtClean="0"/>
              <a:t>2</a:t>
            </a:r>
            <a:r>
              <a:rPr lang="en-US" dirty="0" smtClean="0"/>
              <a:t>)</a:t>
            </a:r>
          </a:p>
          <a:p>
            <a:r>
              <a:rPr lang="en-US" dirty="0" smtClean="0"/>
              <a:t>For radiative energy, we think more in terms of the rate of energy: we can’t store a beam of sunlight itself, but if it hits a surface long enough to deliver enough energy, something like solar panels can charge</a:t>
            </a:r>
          </a:p>
          <a:p>
            <a:pPr lvl="1"/>
            <a:r>
              <a:rPr lang="en-US" dirty="0" smtClean="0"/>
              <a:t>Power: measured in Watts</a:t>
            </a:r>
          </a:p>
          <a:p>
            <a:pPr lvl="2"/>
            <a:r>
              <a:rPr lang="en-US" dirty="0" smtClean="0"/>
              <a:t>1 Watt = 1 Joule/second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991" y="2018581"/>
            <a:ext cx="4770985" cy="2682815"/>
          </a:xfrm>
          <a:prstGeom prst="rect">
            <a:avLst/>
          </a:prstGeom>
        </p:spPr>
      </p:pic>
    </p:spTree>
    <p:extLst>
      <p:ext uri="{BB962C8B-B14F-4D97-AF65-F5344CB8AC3E}">
        <p14:creationId xmlns:p14="http://schemas.microsoft.com/office/powerpoint/2010/main" val="187921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of light</a:t>
            </a:r>
            <a:endParaRPr lang="en-US" dirty="0"/>
          </a:p>
        </p:txBody>
      </p:sp>
      <p:sp>
        <p:nvSpPr>
          <p:cNvPr id="3" name="Content Placeholder 2"/>
          <p:cNvSpPr>
            <a:spLocks noGrp="1"/>
          </p:cNvSpPr>
          <p:nvPr>
            <p:ph idx="1"/>
          </p:nvPr>
        </p:nvSpPr>
        <p:spPr>
          <a:xfrm>
            <a:off x="533400" y="1524000"/>
            <a:ext cx="7782464" cy="4216027"/>
          </a:xfrm>
        </p:spPr>
        <p:txBody>
          <a:bodyPr/>
          <a:lstStyle/>
          <a:p>
            <a:r>
              <a:rPr lang="en-US" dirty="0" smtClean="0"/>
              <a:t>A source of light </a:t>
            </a:r>
            <a:r>
              <a:rPr lang="en-US" i="1" dirty="0" smtClean="0"/>
              <a:t>emits</a:t>
            </a:r>
            <a:r>
              <a:rPr lang="en-US" dirty="0" smtClean="0"/>
              <a:t> it</a:t>
            </a:r>
          </a:p>
          <a:p>
            <a:pPr lvl="1"/>
            <a:r>
              <a:rPr lang="en-US" dirty="0" smtClean="0"/>
              <a:t>Example: you turn on a lamp. Electricity flows through a filament, which heats up, and the hot filament glows</a:t>
            </a:r>
          </a:p>
          <a:p>
            <a:pPr lvl="2"/>
            <a:r>
              <a:rPr lang="en-US" dirty="0" smtClean="0"/>
              <a:t>Objects with thermal energy emit light in some wavelength: this is called thermal emission, or thermal radiation</a:t>
            </a:r>
          </a:p>
          <a:p>
            <a:pPr lvl="2"/>
            <a:r>
              <a:rPr lang="en-US" dirty="0" smtClean="0">
                <a:sym typeface="Wingdings"/>
              </a:rPr>
              <a:t>Emission of thermal radiation takes energy away from its source, causing it to cool</a:t>
            </a:r>
          </a:p>
          <a:p>
            <a:pPr lvl="2"/>
            <a:r>
              <a:rPr lang="en-US" dirty="0" smtClean="0">
                <a:sym typeface="Wingdings"/>
              </a:rPr>
              <a:t>Why doesn’t the light bulb cool?</a:t>
            </a:r>
          </a:p>
          <a:p>
            <a:pPr lvl="3"/>
            <a:r>
              <a:rPr lang="en-US" dirty="0" smtClean="0">
                <a:sym typeface="Wingdings"/>
              </a:rPr>
              <a:t>Continued supply of electricity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9279" y="2123099"/>
            <a:ext cx="3350491" cy="3350491"/>
          </a:xfrm>
          <a:prstGeom prst="rect">
            <a:avLst/>
          </a:prstGeom>
        </p:spPr>
      </p:pic>
    </p:spTree>
    <p:extLst>
      <p:ext uri="{BB962C8B-B14F-4D97-AF65-F5344CB8AC3E}">
        <p14:creationId xmlns:p14="http://schemas.microsoft.com/office/powerpoint/2010/main" val="194670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872AB413-3E31-5C4E-9AF9-39F7B2FF41D8}" vid="{2D563247-5E48-464C-8D48-787647714D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lecture_template</Template>
  <TotalTime>725</TotalTime>
  <Words>2038</Words>
  <Application>Microsoft Macintosh PowerPoint</Application>
  <PresentationFormat>Widescreen</PresentationFormat>
  <Paragraphs>231</Paragraphs>
  <Slides>36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Calibri</vt:lpstr>
      <vt:lpstr>Mangal</vt:lpstr>
      <vt:lpstr>Wingdings</vt:lpstr>
      <vt:lpstr>Arial</vt:lpstr>
      <vt:lpstr>Gill Sans MT</vt:lpstr>
      <vt:lpstr>ＭＳ Ｐゴシック</vt:lpstr>
      <vt:lpstr>Times</vt:lpstr>
      <vt:lpstr>Parcel</vt:lpstr>
      <vt:lpstr>Today in science…</vt:lpstr>
      <vt:lpstr>Today in science…</vt:lpstr>
      <vt:lpstr>Recap from last time…</vt:lpstr>
      <vt:lpstr>Something I forgot last time!</vt:lpstr>
      <vt:lpstr>Properties of light</vt:lpstr>
      <vt:lpstr>Today…</vt:lpstr>
      <vt:lpstr>How do we experience light?</vt:lpstr>
      <vt:lpstr>Light as a form of energy</vt:lpstr>
      <vt:lpstr>Behavior of light</vt:lpstr>
      <vt:lpstr>Behavior of light</vt:lpstr>
      <vt:lpstr>Behavior of light</vt:lpstr>
      <vt:lpstr>Behavior of light</vt:lpstr>
      <vt:lpstr>Behavior of light</vt:lpstr>
      <vt:lpstr>Behavior of light</vt:lpstr>
      <vt:lpstr>Behavior of light</vt:lpstr>
      <vt:lpstr>Behavior of light</vt:lpstr>
      <vt:lpstr>Behavior of light</vt:lpstr>
      <vt:lpstr>Behavior of light</vt:lpstr>
      <vt:lpstr>Behavior of light</vt:lpstr>
      <vt:lpstr>Behavior of light</vt:lpstr>
      <vt:lpstr>Light and color</vt:lpstr>
      <vt:lpstr>Light and color</vt:lpstr>
      <vt:lpstr>Light and color</vt:lpstr>
      <vt:lpstr>Properties of light</vt:lpstr>
      <vt:lpstr>Particles and waves</vt:lpstr>
      <vt:lpstr>Properties of waves</vt:lpstr>
      <vt:lpstr>Properties of waves</vt:lpstr>
      <vt:lpstr>Electromagnetic waves</vt:lpstr>
      <vt:lpstr>Electromagnetic waves</vt:lpstr>
      <vt:lpstr>Ok, so… what is light?</vt:lpstr>
      <vt:lpstr>The electromagnetic spectrum</vt:lpstr>
      <vt:lpstr>How do prisms and gratings work?</vt:lpstr>
      <vt:lpstr>Astronomical spectrographs</vt:lpstr>
      <vt:lpstr>The Sun</vt:lpstr>
      <vt:lpstr>PowerPoint Presentation</vt:lpstr>
      <vt:lpstr>Ok, so why are plants green?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Today in science…</dc:title>
  <dc:creator>Alicia N Aarnio</dc:creator>
  <cp:lastModifiedBy>Alicia N Aarnio</cp:lastModifiedBy>
  <cp:revision>86</cp:revision>
  <dcterms:created xsi:type="dcterms:W3CDTF">2018-09-05T15:33:33Z</dcterms:created>
  <dcterms:modified xsi:type="dcterms:W3CDTF">2018-09-06T03:39:17Z</dcterms:modified>
</cp:coreProperties>
</file>